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aleway"/>
      <p:regular r:id="rId24"/>
      <p:bold r:id="rId25"/>
      <p:italic r:id="rId26"/>
      <p:boldItalic r:id="rId27"/>
    </p:embeddedFont>
    <p:embeddedFont>
      <p:font typeface="La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italic.fntdata"/><Relationship Id="rId25" Type="http://schemas.openxmlformats.org/officeDocument/2006/relationships/font" Target="fonts/Raleway-bold.fntdata"/><Relationship Id="rId28" Type="http://schemas.openxmlformats.org/officeDocument/2006/relationships/font" Target="fonts/Lato-regular.fntdata"/><Relationship Id="rId27" Type="http://schemas.openxmlformats.org/officeDocument/2006/relationships/font" Target="fonts/Raleway-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a118896d6e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a118896d6e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46ee7dff8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46ee7dff8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d9c67055b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d9c67055b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51622d556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51622d55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d9c67055b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d9c67055b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51e213838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51e213838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25430e6bdd_5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25430e6bdd_5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a118896d6e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a118896d6e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a118896d6e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a118896d6e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51d23597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51d23597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d9c67055b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d9c67055b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51d9165c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51d9165c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a118896d6e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a118896d6e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5430e6bdd_5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5430e6bdd_5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a118896d6e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a118896d6e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82" name="Shape 82"/>
        <p:cNvGrpSpPr/>
        <p:nvPr/>
      </p:nvGrpSpPr>
      <p:grpSpPr>
        <a:xfrm>
          <a:off x="0" y="0"/>
          <a:ext cx="0" cy="0"/>
          <a:chOff x="0" y="0"/>
          <a:chExt cx="0" cy="0"/>
        </a:xfrm>
      </p:grpSpPr>
      <p:pic>
        <p:nvPicPr>
          <p:cNvPr descr="Side view of hands writing in a notebook at a cafe" id="83" name="Google Shape;83;p13"/>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84" name="Google Shape;84;p13"/>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13"/>
          <p:cNvGrpSpPr/>
          <p:nvPr/>
        </p:nvGrpSpPr>
        <p:grpSpPr>
          <a:xfrm>
            <a:off x="830392" y="1191256"/>
            <a:ext cx="745763" cy="45826"/>
            <a:chOff x="4580561" y="2589004"/>
            <a:chExt cx="1064464" cy="25200"/>
          </a:xfrm>
        </p:grpSpPr>
        <p:sp>
          <p:nvSpPr>
            <p:cNvPr id="86" name="Google Shape;86;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89" name="Google Shape;89;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90" name="Google Shape;90;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91" name="Google Shape;91;p13"/>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92" name="Shape 92"/>
        <p:cNvGrpSpPr/>
        <p:nvPr/>
      </p:nvGrpSpPr>
      <p:grpSpPr>
        <a:xfrm>
          <a:off x="0" y="0"/>
          <a:ext cx="0" cy="0"/>
          <a:chOff x="0" y="0"/>
          <a:chExt cx="0" cy="0"/>
        </a:xfrm>
      </p:grpSpPr>
      <p:pic>
        <p:nvPicPr>
          <p:cNvPr id="93" name="Google Shape;93;p14"/>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94" name="Google Shape;94;p14"/>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 name="Google Shape;95;p14"/>
          <p:cNvGrpSpPr/>
          <p:nvPr/>
        </p:nvGrpSpPr>
        <p:grpSpPr>
          <a:xfrm>
            <a:off x="830392" y="1191256"/>
            <a:ext cx="745763" cy="45826"/>
            <a:chOff x="4580561" y="2589004"/>
            <a:chExt cx="1064464" cy="25200"/>
          </a:xfrm>
        </p:grpSpPr>
        <p:sp>
          <p:nvSpPr>
            <p:cNvPr id="96" name="Google Shape;96;p14"/>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4"/>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14"/>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99" name="Google Shape;99;p14"/>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0" name="Google Shape;100;p14"/>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1" name="Google Shape;10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 Id="rId4" Type="http://schemas.openxmlformats.org/officeDocument/2006/relationships/image" Target="../media/image1.png"/><Relationship Id="rId5" Type="http://schemas.openxmlformats.org/officeDocument/2006/relationships/image" Target="../media/image10.png"/><Relationship Id="rId6" Type="http://schemas.openxmlformats.org/officeDocument/2006/relationships/image" Target="../media/image3.png"/><Relationship Id="rId7" Type="http://schemas.openxmlformats.org/officeDocument/2006/relationships/image" Target="../media/image2.png"/><Relationship Id="rId8"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pic>
        <p:nvPicPr>
          <p:cNvPr descr="Open Chromebook laptop computer" id="106" name="Google Shape;106;p15"/>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pic>
        <p:nvPicPr>
          <p:cNvPr descr="Component Detail" id="107" name="Google Shape;107;p15"/>
          <p:cNvPicPr preferRelativeResize="0"/>
          <p:nvPr/>
        </p:nvPicPr>
        <p:blipFill rotWithShape="1">
          <a:blip r:embed="rId4">
            <a:alphaModFix/>
          </a:blip>
          <a:srcRect b="20500" l="0" r="0" t="3655"/>
          <a:stretch/>
        </p:blipFill>
        <p:spPr>
          <a:xfrm>
            <a:off x="5181200" y="1645500"/>
            <a:ext cx="3471224" cy="1974601"/>
          </a:xfrm>
          <a:prstGeom prst="rect">
            <a:avLst/>
          </a:prstGeom>
          <a:noFill/>
          <a:ln>
            <a:noFill/>
          </a:ln>
        </p:spPr>
      </p:pic>
      <p:sp>
        <p:nvSpPr>
          <p:cNvPr id="108" name="Google Shape;108;p15"/>
          <p:cNvSpPr txBox="1"/>
          <p:nvPr>
            <p:ph type="ctrTitle"/>
          </p:nvPr>
        </p:nvSpPr>
        <p:spPr>
          <a:xfrm>
            <a:off x="817800" y="1302250"/>
            <a:ext cx="3862500" cy="143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Digital Badge Generation portal for Students, College professors &amp; recruiters.</a:t>
            </a:r>
            <a:endParaRPr sz="1800"/>
          </a:p>
        </p:txBody>
      </p:sp>
      <p:sp>
        <p:nvSpPr>
          <p:cNvPr id="109" name="Google Shape;109;p15"/>
          <p:cNvSpPr txBox="1"/>
          <p:nvPr>
            <p:ph idx="1" type="subTitle"/>
          </p:nvPr>
        </p:nvSpPr>
        <p:spPr>
          <a:xfrm>
            <a:off x="654750" y="2921750"/>
            <a:ext cx="3862500" cy="183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THEME		: </a:t>
            </a:r>
            <a:r>
              <a:rPr b="1" lang="en"/>
              <a:t>DIGITAL BADGING</a:t>
            </a:r>
            <a:endParaRPr b="1"/>
          </a:p>
          <a:p>
            <a:pPr indent="0" lvl="0" marL="0" rtl="0" algn="l">
              <a:spcBef>
                <a:spcPts val="0"/>
              </a:spcBef>
              <a:spcAft>
                <a:spcPts val="0"/>
              </a:spcAft>
              <a:buNone/>
            </a:pPr>
            <a:r>
              <a:rPr lang="en"/>
              <a:t>TEAM		: </a:t>
            </a:r>
            <a:r>
              <a:rPr b="1" lang="en"/>
              <a:t>namoRocks</a:t>
            </a:r>
            <a:endParaRPr b="1"/>
          </a:p>
          <a:p>
            <a:pPr indent="0" lvl="0" marL="0" rtl="0" algn="l">
              <a:spcBef>
                <a:spcPts val="0"/>
              </a:spcBef>
              <a:spcAft>
                <a:spcPts val="0"/>
              </a:spcAft>
              <a:buNone/>
            </a:pPr>
            <a:r>
              <a:rPr lang="en"/>
              <a:t>SUBMISSION	: </a:t>
            </a:r>
            <a:r>
              <a:rPr b="1" lang="en"/>
              <a:t>A web portal (Software)</a:t>
            </a:r>
            <a:endParaRPr b="1"/>
          </a:p>
          <a:p>
            <a:pPr indent="0" lvl="0" marL="0" rtl="0" algn="l">
              <a:spcBef>
                <a:spcPts val="0"/>
              </a:spcBef>
              <a:spcAft>
                <a:spcPts val="0"/>
              </a:spcAft>
              <a:buNone/>
            </a:pPr>
            <a:r>
              <a:rPr lang="en"/>
              <a:t>PORTALNAME: </a:t>
            </a:r>
            <a:r>
              <a:rPr b="1" lang="en">
                <a:solidFill>
                  <a:srgbClr val="666666"/>
                </a:solidFill>
                <a:latin typeface="Raleway"/>
                <a:ea typeface="Raleway"/>
                <a:cs typeface="Raleway"/>
                <a:sym typeface="Raleway"/>
              </a:rPr>
              <a:t>BadgeOfExcellence</a:t>
            </a:r>
            <a:endParaRPr b="1">
              <a:solidFill>
                <a:srgbClr val="666666"/>
              </a:solidFill>
            </a:endParaRPr>
          </a:p>
          <a:p>
            <a:pPr indent="0" lvl="0" marL="0" rtl="0" algn="l">
              <a:spcBef>
                <a:spcPts val="0"/>
              </a:spcBef>
              <a:spcAft>
                <a:spcPts val="0"/>
              </a:spcAft>
              <a:buNone/>
            </a:pPr>
            <a:r>
              <a:rPr lang="en"/>
              <a:t>Link 			: </a:t>
            </a:r>
            <a:r>
              <a:rPr lang="en" sz="1500">
                <a:solidFill>
                  <a:srgbClr val="FF0000"/>
                </a:solidFill>
              </a:rPr>
              <a:t>https://github.com/gitkp11/BadgeProject</a:t>
            </a:r>
            <a:endParaRPr sz="1500">
              <a:solidFill>
                <a:srgbClr val="FF0000"/>
              </a:solidFill>
            </a:endParaRPr>
          </a:p>
          <a:p>
            <a:pPr indent="0" lvl="0" marL="0" rtl="0" algn="l">
              <a:spcBef>
                <a:spcPts val="0"/>
              </a:spcBef>
              <a:spcAft>
                <a:spcPts val="0"/>
              </a:spcAft>
              <a:buNone/>
            </a:pPr>
            <a:r>
              <a:t/>
            </a:r>
            <a:endParaRPr/>
          </a:p>
        </p:txBody>
      </p:sp>
      <p:pic>
        <p:nvPicPr>
          <p:cNvPr id="110" name="Google Shape;110;p15"/>
          <p:cNvPicPr preferRelativeResize="0"/>
          <p:nvPr/>
        </p:nvPicPr>
        <p:blipFill rotWithShape="1">
          <a:blip r:embed="rId5">
            <a:alphaModFix/>
          </a:blip>
          <a:srcRect b="0" l="0" r="891" t="0"/>
          <a:stretch/>
        </p:blipFill>
        <p:spPr>
          <a:xfrm>
            <a:off x="5181200" y="1645500"/>
            <a:ext cx="3471226" cy="2028426"/>
          </a:xfrm>
          <a:prstGeom prst="rect">
            <a:avLst/>
          </a:prstGeom>
          <a:noFill/>
          <a:ln>
            <a:noFill/>
          </a:ln>
        </p:spPr>
      </p:pic>
      <p:pic>
        <p:nvPicPr>
          <p:cNvPr descr="Portrait-oriented black smaptphone" id="111" name="Google Shape;111;p15"/>
          <p:cNvPicPr preferRelativeResize="0"/>
          <p:nvPr/>
        </p:nvPicPr>
        <p:blipFill rotWithShape="1">
          <a:blip r:embed="rId6">
            <a:alphaModFix/>
          </a:blip>
          <a:srcRect b="0" l="0" r="19980" t="0"/>
          <a:stretch/>
        </p:blipFill>
        <p:spPr>
          <a:xfrm>
            <a:off x="8220926" y="2149750"/>
            <a:ext cx="923075" cy="2265601"/>
          </a:xfrm>
          <a:prstGeom prst="rect">
            <a:avLst/>
          </a:prstGeom>
          <a:noFill/>
          <a:ln>
            <a:noFill/>
          </a:ln>
          <a:effectLst>
            <a:reflection blurRad="0" dir="0" dist="0" endA="0" endPos="4000" fadeDir="5400012" kx="0" rotWithShape="0" algn="bl" stA="20000" stPos="0" sy="-100000" ky="0"/>
          </a:effectLst>
        </p:spPr>
      </p:pic>
      <p:pic>
        <p:nvPicPr>
          <p:cNvPr descr="Mobile View" id="112" name="Google Shape;112;p15"/>
          <p:cNvPicPr preferRelativeResize="0"/>
          <p:nvPr/>
        </p:nvPicPr>
        <p:blipFill rotWithShape="1">
          <a:blip r:embed="rId7">
            <a:alphaModFix/>
          </a:blip>
          <a:srcRect b="16352" l="-384" r="23473" t="0"/>
          <a:stretch/>
        </p:blipFill>
        <p:spPr>
          <a:xfrm>
            <a:off x="8271300" y="2337575"/>
            <a:ext cx="872700" cy="1837574"/>
          </a:xfrm>
          <a:prstGeom prst="rect">
            <a:avLst/>
          </a:prstGeom>
          <a:noFill/>
          <a:ln>
            <a:noFill/>
          </a:ln>
        </p:spPr>
      </p:pic>
      <p:pic>
        <p:nvPicPr>
          <p:cNvPr id="113" name="Google Shape;113;p15"/>
          <p:cNvPicPr preferRelativeResize="0"/>
          <p:nvPr/>
        </p:nvPicPr>
        <p:blipFill rotWithShape="1">
          <a:blip r:embed="rId8">
            <a:alphaModFix/>
          </a:blip>
          <a:srcRect b="2832" l="49404" r="25565" t="22629"/>
          <a:stretch/>
        </p:blipFill>
        <p:spPr>
          <a:xfrm>
            <a:off x="8271300" y="2337575"/>
            <a:ext cx="872698" cy="1837501"/>
          </a:xfrm>
          <a:prstGeom prst="rect">
            <a:avLst/>
          </a:prstGeom>
          <a:noFill/>
          <a:ln>
            <a:noFill/>
          </a:ln>
        </p:spPr>
      </p:pic>
      <p:sp>
        <p:nvSpPr>
          <p:cNvPr id="114" name="Google Shape;114;p15"/>
          <p:cNvSpPr txBox="1"/>
          <p:nvPr/>
        </p:nvSpPr>
        <p:spPr>
          <a:xfrm>
            <a:off x="1382275" y="400050"/>
            <a:ext cx="6547500" cy="71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800">
                <a:solidFill>
                  <a:schemeClr val="accent3"/>
                </a:solidFill>
                <a:latin typeface="Raleway"/>
                <a:ea typeface="Raleway"/>
                <a:cs typeface="Raleway"/>
                <a:sym typeface="Raleway"/>
              </a:rPr>
              <a:t>“BadgeOfExcellence”</a:t>
            </a:r>
            <a:endParaRPr sz="4800">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4"/>
          <p:cNvSpPr txBox="1"/>
          <p:nvPr>
            <p:ph type="title"/>
          </p:nvPr>
        </p:nvSpPr>
        <p:spPr>
          <a:xfrm>
            <a:off x="730000" y="1318650"/>
            <a:ext cx="3300900" cy="17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STAGE-II :  Implementation</a:t>
            </a:r>
            <a:endParaRPr/>
          </a:p>
          <a:p>
            <a:pPr indent="0" lvl="0" marL="0" rtl="0" algn="l">
              <a:spcBef>
                <a:spcPts val="0"/>
              </a:spcBef>
              <a:spcAft>
                <a:spcPts val="0"/>
              </a:spcAft>
              <a:buNone/>
            </a:pPr>
            <a:r>
              <a:rPr b="0" lang="en"/>
              <a:t>05</a:t>
            </a:r>
            <a:endParaRPr sz="3000"/>
          </a:p>
        </p:txBody>
      </p:sp>
      <p:sp>
        <p:nvSpPr>
          <p:cNvPr id="183" name="Google Shape;183;p24"/>
          <p:cNvSpPr txBox="1"/>
          <p:nvPr/>
        </p:nvSpPr>
        <p:spPr>
          <a:xfrm>
            <a:off x="5149400" y="1851375"/>
            <a:ext cx="3300900" cy="3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Lato"/>
                <a:ea typeface="Lato"/>
                <a:cs typeface="Lato"/>
                <a:sym typeface="Lato"/>
              </a:rPr>
              <a:t>Recruiter</a:t>
            </a:r>
            <a:r>
              <a:rPr b="1" lang="en">
                <a:solidFill>
                  <a:schemeClr val="dk1"/>
                </a:solidFill>
                <a:latin typeface="Lato"/>
                <a:ea typeface="Lato"/>
                <a:cs typeface="Lato"/>
                <a:sym typeface="Lato"/>
              </a:rPr>
              <a:t> View</a:t>
            </a:r>
            <a:endParaRPr sz="1100">
              <a:solidFill>
                <a:schemeClr val="accent1"/>
              </a:solidFill>
              <a:latin typeface="Lato"/>
              <a:ea typeface="Lato"/>
              <a:cs typeface="Lato"/>
              <a:sym typeface="Lato"/>
            </a:endParaRPr>
          </a:p>
        </p:txBody>
      </p:sp>
      <p:sp>
        <p:nvSpPr>
          <p:cNvPr id="184" name="Google Shape;184;p24"/>
          <p:cNvSpPr txBox="1"/>
          <p:nvPr/>
        </p:nvSpPr>
        <p:spPr>
          <a:xfrm>
            <a:off x="5207600" y="3521563"/>
            <a:ext cx="3300900" cy="51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t/>
            </a:r>
            <a:endParaRPr sz="1100">
              <a:solidFill>
                <a:schemeClr val="accent1"/>
              </a:solidFill>
              <a:latin typeface="Lato"/>
              <a:ea typeface="Lato"/>
              <a:cs typeface="Lato"/>
              <a:sym typeface="Lato"/>
            </a:endParaRPr>
          </a:p>
        </p:txBody>
      </p:sp>
      <p:sp>
        <p:nvSpPr>
          <p:cNvPr id="185" name="Google Shape;185;p24"/>
          <p:cNvSpPr txBox="1"/>
          <p:nvPr/>
        </p:nvSpPr>
        <p:spPr>
          <a:xfrm>
            <a:off x="4426925" y="2280450"/>
            <a:ext cx="4482600" cy="27198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They will be able to view the homepage where all the courses are listed</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They also get insights of student details, who have been allotted certain badges in respective courses, enhancing their visibility to industry ready student.</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They will also be able to view various skills honed by students by having a visibility access to respective GitHub or LinkedIn id’s of students.</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They can also directly contact course professors in case of discripencies.</a:t>
            </a:r>
            <a:endParaRPr>
              <a:latin typeface="Lato"/>
              <a:ea typeface="Lato"/>
              <a:cs typeface="Lato"/>
              <a:sym typeface="Lato"/>
            </a:endParaRPr>
          </a:p>
        </p:txBody>
      </p:sp>
      <p:sp>
        <p:nvSpPr>
          <p:cNvPr id="186" name="Google Shape;186;p2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pic>
        <p:nvPicPr>
          <p:cNvPr id="187" name="Google Shape;187;p24"/>
          <p:cNvPicPr preferRelativeResize="0"/>
          <p:nvPr/>
        </p:nvPicPr>
        <p:blipFill>
          <a:blip r:embed="rId3">
            <a:alphaModFix/>
          </a:blip>
          <a:stretch>
            <a:fillRect/>
          </a:stretch>
        </p:blipFill>
        <p:spPr>
          <a:xfrm>
            <a:off x="5964700" y="283950"/>
            <a:ext cx="1567425" cy="1567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5"/>
          <p:cNvSpPr txBox="1"/>
          <p:nvPr>
            <p:ph idx="1" type="body"/>
          </p:nvPr>
        </p:nvSpPr>
        <p:spPr>
          <a:xfrm>
            <a:off x="657800" y="1402100"/>
            <a:ext cx="7688700" cy="3216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O</a:t>
            </a:r>
            <a:r>
              <a:rPr lang="en"/>
              <a:t>ur portal </a:t>
            </a:r>
            <a:r>
              <a:rPr lang="en"/>
              <a:t>will provide recruiters an opportunity to hire skilled and industry ready students.</a:t>
            </a:r>
            <a:endParaRPr/>
          </a:p>
          <a:p>
            <a:pPr indent="-311150" lvl="0" marL="457200" rtl="0" algn="l">
              <a:spcBef>
                <a:spcPts val="1000"/>
              </a:spcBef>
              <a:spcAft>
                <a:spcPts val="0"/>
              </a:spcAft>
              <a:buSzPts val="1300"/>
              <a:buChar char="➔"/>
            </a:pPr>
            <a:r>
              <a:rPr lang="en"/>
              <a:t>They don’t need to conduct tiring recruitment processes which will save their resources and time.</a:t>
            </a:r>
            <a:endParaRPr/>
          </a:p>
          <a:p>
            <a:pPr indent="-311150" lvl="0" marL="457200" rtl="0" algn="l">
              <a:spcBef>
                <a:spcPts val="1000"/>
              </a:spcBef>
              <a:spcAft>
                <a:spcPts val="0"/>
              </a:spcAft>
              <a:buSzPts val="1300"/>
              <a:buChar char="➔"/>
            </a:pPr>
            <a:r>
              <a:rPr lang="en"/>
              <a:t>It will provide students an opportunity to showcase their skills and get rewarded for their consistency.</a:t>
            </a:r>
            <a:endParaRPr/>
          </a:p>
          <a:p>
            <a:pPr indent="-311150" lvl="0" marL="457200" rtl="0" algn="l">
              <a:spcBef>
                <a:spcPts val="1000"/>
              </a:spcBef>
              <a:spcAft>
                <a:spcPts val="0"/>
              </a:spcAft>
              <a:buSzPts val="1300"/>
              <a:buChar char="➔"/>
            </a:pPr>
            <a:r>
              <a:rPr lang="en"/>
              <a:t>This idea (project) fits well within present realms of working of hiring so it can be an asset for colleges as it will provide wide reach to students apart from available sources like LinkedIn, Internshala, TPO office, etc.</a:t>
            </a:r>
            <a:endParaRPr/>
          </a:p>
          <a:p>
            <a:pPr indent="-311150" lvl="0" marL="457200" rtl="0" algn="l">
              <a:spcBef>
                <a:spcPts val="1000"/>
              </a:spcBef>
              <a:spcAft>
                <a:spcPts val="1000"/>
              </a:spcAft>
              <a:buSzPts val="1300"/>
              <a:buChar char="➔"/>
            </a:pPr>
            <a:r>
              <a:rPr lang="en"/>
              <a:t>The students getting a token of appreciation for studying college courses sincerely can enhance their skill set.</a:t>
            </a:r>
            <a:endParaRPr/>
          </a:p>
        </p:txBody>
      </p:sp>
      <p:sp>
        <p:nvSpPr>
          <p:cNvPr id="193" name="Google Shape;193;p25"/>
          <p:cNvSpPr txBox="1"/>
          <p:nvPr>
            <p:ph type="title"/>
          </p:nvPr>
        </p:nvSpPr>
        <p:spPr>
          <a:xfrm>
            <a:off x="657800" y="5781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STAGE-III : Presentation, Optimization</a:t>
            </a:r>
            <a:endParaRPr sz="3000"/>
          </a:p>
        </p:txBody>
      </p:sp>
      <p:sp>
        <p:nvSpPr>
          <p:cNvPr id="194" name="Google Shape;194;p2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98" name="Shape 198"/>
        <p:cNvGrpSpPr/>
        <p:nvPr/>
      </p:nvGrpSpPr>
      <p:grpSpPr>
        <a:xfrm>
          <a:off x="0" y="0"/>
          <a:ext cx="0" cy="0"/>
          <a:chOff x="0" y="0"/>
          <a:chExt cx="0" cy="0"/>
        </a:xfrm>
      </p:grpSpPr>
      <p:sp>
        <p:nvSpPr>
          <p:cNvPr id="199" name="Google Shape;199;p26"/>
          <p:cNvSpPr txBox="1"/>
          <p:nvPr>
            <p:ph type="title"/>
          </p:nvPr>
        </p:nvSpPr>
        <p:spPr>
          <a:xfrm>
            <a:off x="729450" y="565825"/>
            <a:ext cx="5058900" cy="58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Badge</a:t>
            </a:r>
            <a:r>
              <a:rPr lang="en"/>
              <a:t> Structure</a:t>
            </a:r>
            <a:endParaRPr/>
          </a:p>
        </p:txBody>
      </p:sp>
      <p:sp>
        <p:nvSpPr>
          <p:cNvPr id="200" name="Google Shape;200;p26"/>
          <p:cNvSpPr txBox="1"/>
          <p:nvPr>
            <p:ph idx="4294967295" type="body"/>
          </p:nvPr>
        </p:nvSpPr>
        <p:spPr>
          <a:xfrm>
            <a:off x="671250" y="1700575"/>
            <a:ext cx="7688700" cy="2750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solidFill>
                  <a:srgbClr val="FFFFFF"/>
                </a:solidFill>
              </a:rPr>
              <a:t>The generated badge will contain:</a:t>
            </a:r>
            <a:endParaRPr sz="1400">
              <a:solidFill>
                <a:srgbClr val="FFFFFF"/>
              </a:solidFill>
            </a:endParaRPr>
          </a:p>
          <a:p>
            <a:pPr indent="-317500" lvl="0" marL="457200" rtl="0" algn="l">
              <a:lnSpc>
                <a:spcPct val="150000"/>
              </a:lnSpc>
              <a:spcBef>
                <a:spcPts val="1600"/>
              </a:spcBef>
              <a:spcAft>
                <a:spcPts val="0"/>
              </a:spcAft>
              <a:buClr>
                <a:srgbClr val="FFFFFF"/>
              </a:buClr>
              <a:buSzPts val="1400"/>
              <a:buChar char="●"/>
            </a:pPr>
            <a:r>
              <a:rPr lang="en" sz="1400">
                <a:solidFill>
                  <a:srgbClr val="FFFFFF"/>
                </a:solidFill>
              </a:rPr>
              <a:t>Name of student</a:t>
            </a:r>
            <a:endParaRPr sz="1400">
              <a:solidFill>
                <a:srgbClr val="FFFFFF"/>
              </a:solidFill>
            </a:endParaRPr>
          </a:p>
          <a:p>
            <a:pPr indent="-317500" lvl="0" marL="457200" rtl="0" algn="l">
              <a:lnSpc>
                <a:spcPct val="150000"/>
              </a:lnSpc>
              <a:spcBef>
                <a:spcPts val="0"/>
              </a:spcBef>
              <a:spcAft>
                <a:spcPts val="0"/>
              </a:spcAft>
              <a:buClr>
                <a:srgbClr val="FFFFFF"/>
              </a:buClr>
              <a:buSzPts val="1400"/>
              <a:buChar char="●"/>
            </a:pPr>
            <a:r>
              <a:rPr lang="en" sz="1400">
                <a:solidFill>
                  <a:srgbClr val="FFFFFF"/>
                </a:solidFill>
              </a:rPr>
              <a:t>Date on which badge is allotted</a:t>
            </a:r>
            <a:endParaRPr sz="1400">
              <a:solidFill>
                <a:srgbClr val="FFFFFF"/>
              </a:solidFill>
            </a:endParaRPr>
          </a:p>
          <a:p>
            <a:pPr indent="-317500" lvl="0" marL="457200" rtl="0" algn="l">
              <a:lnSpc>
                <a:spcPct val="150000"/>
              </a:lnSpc>
              <a:spcBef>
                <a:spcPts val="0"/>
              </a:spcBef>
              <a:spcAft>
                <a:spcPts val="0"/>
              </a:spcAft>
              <a:buClr>
                <a:srgbClr val="FFFFFF"/>
              </a:buClr>
              <a:buSzPts val="1400"/>
              <a:buChar char="●"/>
            </a:pPr>
            <a:r>
              <a:rPr lang="en" sz="1400">
                <a:solidFill>
                  <a:srgbClr val="FFFFFF"/>
                </a:solidFill>
              </a:rPr>
              <a:t>Course in which student is endorsed</a:t>
            </a:r>
            <a:endParaRPr sz="1400">
              <a:solidFill>
                <a:srgbClr val="FFFFFF"/>
              </a:solidFill>
            </a:endParaRPr>
          </a:p>
          <a:p>
            <a:pPr indent="-317500" lvl="0" marL="457200" rtl="0" algn="l">
              <a:lnSpc>
                <a:spcPct val="150000"/>
              </a:lnSpc>
              <a:spcBef>
                <a:spcPts val="0"/>
              </a:spcBef>
              <a:spcAft>
                <a:spcPts val="0"/>
              </a:spcAft>
              <a:buClr>
                <a:srgbClr val="FFFFFF"/>
              </a:buClr>
              <a:buSzPts val="1400"/>
              <a:buChar char="●"/>
            </a:pPr>
            <a:r>
              <a:rPr lang="en" sz="1400">
                <a:solidFill>
                  <a:srgbClr val="FFFFFF"/>
                </a:solidFill>
              </a:rPr>
              <a:t>QR-code generated on the basis of URL of badge file</a:t>
            </a:r>
            <a:endParaRPr sz="1400">
              <a:solidFill>
                <a:srgbClr val="FFFFFF"/>
              </a:solidFill>
            </a:endParaRPr>
          </a:p>
          <a:p>
            <a:pPr indent="0" lvl="0" marL="457200" rtl="0" algn="l">
              <a:lnSpc>
                <a:spcPct val="150000"/>
              </a:lnSpc>
              <a:spcBef>
                <a:spcPts val="1600"/>
              </a:spcBef>
              <a:spcAft>
                <a:spcPts val="1600"/>
              </a:spcAft>
              <a:buNone/>
            </a:pPr>
            <a:r>
              <a:rPr lang="en" sz="1400">
                <a:solidFill>
                  <a:srgbClr val="FFFFFF"/>
                </a:solidFill>
              </a:rPr>
              <a:t>(On scanning the badge on will be redirected to badge file on our portal)</a:t>
            </a:r>
            <a:endParaRPr sz="1400">
              <a:solidFill>
                <a:srgbClr val="FFFFFF"/>
              </a:solidFill>
            </a:endParaRPr>
          </a:p>
        </p:txBody>
      </p:sp>
      <p:sp>
        <p:nvSpPr>
          <p:cNvPr id="201" name="Google Shape;201;p2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a:ea typeface="Lato"/>
                <a:cs typeface="Lato"/>
                <a:sym typeface="Lato"/>
              </a:rPr>
              <a:t>‹#›</a:t>
            </a:fld>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pic>
        <p:nvPicPr>
          <p:cNvPr id="206" name="Google Shape;206;p27"/>
          <p:cNvPicPr preferRelativeResize="0"/>
          <p:nvPr/>
        </p:nvPicPr>
        <p:blipFill>
          <a:blip r:embed="rId3">
            <a:alphaModFix/>
          </a:blip>
          <a:stretch>
            <a:fillRect/>
          </a:stretch>
        </p:blipFill>
        <p:spPr>
          <a:xfrm>
            <a:off x="0" y="480150"/>
            <a:ext cx="9144000" cy="4663349"/>
          </a:xfrm>
          <a:prstGeom prst="rect">
            <a:avLst/>
          </a:prstGeom>
          <a:noFill/>
          <a:ln>
            <a:noFill/>
          </a:ln>
        </p:spPr>
      </p:pic>
      <p:sp>
        <p:nvSpPr>
          <p:cNvPr id="207" name="Google Shape;207;p2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8"/>
          <p:cNvSpPr txBox="1"/>
          <p:nvPr>
            <p:ph type="title"/>
          </p:nvPr>
        </p:nvSpPr>
        <p:spPr>
          <a:xfrm>
            <a:off x="744000" y="560175"/>
            <a:ext cx="5251500" cy="63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Technical Stack used</a:t>
            </a:r>
            <a:endParaRPr/>
          </a:p>
        </p:txBody>
      </p:sp>
      <p:sp>
        <p:nvSpPr>
          <p:cNvPr id="213" name="Google Shape;213;p28"/>
          <p:cNvSpPr txBox="1"/>
          <p:nvPr/>
        </p:nvSpPr>
        <p:spPr>
          <a:xfrm>
            <a:off x="880300" y="1382275"/>
            <a:ext cx="5568900" cy="31878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rgbClr val="FFFFFF"/>
              </a:buClr>
              <a:buSzPts val="1400"/>
              <a:buFont typeface="Lato"/>
              <a:buChar char="●"/>
            </a:pPr>
            <a:r>
              <a:rPr b="1" lang="en">
                <a:solidFill>
                  <a:srgbClr val="FFFFFF"/>
                </a:solidFill>
                <a:latin typeface="Lato"/>
                <a:ea typeface="Lato"/>
                <a:cs typeface="Lato"/>
                <a:sym typeface="Lato"/>
              </a:rPr>
              <a:t>    Technology, architecture used:</a:t>
            </a:r>
            <a:endParaRPr b="1">
              <a:solidFill>
                <a:srgbClr val="FFFFFF"/>
              </a:solidFill>
              <a:latin typeface="Lato"/>
              <a:ea typeface="Lato"/>
              <a:cs typeface="Lato"/>
              <a:sym typeface="Lato"/>
            </a:endParaRPr>
          </a:p>
          <a:p>
            <a:pPr indent="-317500" lvl="1" marL="62865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Django-3.1.2</a:t>
            </a:r>
            <a:endParaRPr>
              <a:solidFill>
                <a:srgbClr val="FFFFFF"/>
              </a:solidFill>
              <a:latin typeface="Lato"/>
              <a:ea typeface="Lato"/>
              <a:cs typeface="Lato"/>
              <a:sym typeface="Lato"/>
            </a:endParaRPr>
          </a:p>
          <a:p>
            <a:pPr indent="-317500" lvl="1" marL="62865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Python-3.5.8</a:t>
            </a:r>
            <a:endParaRPr>
              <a:solidFill>
                <a:srgbClr val="FFFFFF"/>
              </a:solidFill>
              <a:latin typeface="Lato"/>
              <a:ea typeface="Lato"/>
              <a:cs typeface="Lato"/>
              <a:sym typeface="Lato"/>
            </a:endParaRPr>
          </a:p>
          <a:p>
            <a:pPr indent="0" lvl="0" marL="0" rtl="0" algn="l">
              <a:lnSpc>
                <a:spcPct val="115000"/>
              </a:lnSpc>
              <a:spcBef>
                <a:spcPts val="0"/>
              </a:spcBef>
              <a:spcAft>
                <a:spcPts val="0"/>
              </a:spcAft>
              <a:buNone/>
            </a:pPr>
            <a:r>
              <a:t/>
            </a:r>
            <a:endParaRPr>
              <a:solidFill>
                <a:srgbClr val="FFFFFF"/>
              </a:solidFill>
              <a:latin typeface="Lato"/>
              <a:ea typeface="Lato"/>
              <a:cs typeface="Lato"/>
              <a:sym typeface="Lato"/>
            </a:endParaRPr>
          </a:p>
          <a:p>
            <a:pPr indent="-488950" lvl="0" marL="628650" rtl="0" algn="l">
              <a:lnSpc>
                <a:spcPct val="115000"/>
              </a:lnSpc>
              <a:spcBef>
                <a:spcPts val="0"/>
              </a:spcBef>
              <a:spcAft>
                <a:spcPts val="0"/>
              </a:spcAft>
              <a:buClr>
                <a:srgbClr val="FFFFFF"/>
              </a:buClr>
              <a:buSzPts val="1400"/>
              <a:buFont typeface="Lato"/>
              <a:buChar char="●"/>
            </a:pPr>
            <a:r>
              <a:rPr b="1" lang="en">
                <a:solidFill>
                  <a:srgbClr val="FFFFFF"/>
                </a:solidFill>
                <a:latin typeface="Lato"/>
                <a:ea typeface="Lato"/>
                <a:cs typeface="Lato"/>
                <a:sym typeface="Lato"/>
              </a:rPr>
              <a:t>PiP libraries used:</a:t>
            </a:r>
            <a:endParaRPr b="1">
              <a:solidFill>
                <a:srgbClr val="FFFFFF"/>
              </a:solidFill>
              <a:latin typeface="Lato"/>
              <a:ea typeface="Lato"/>
              <a:cs typeface="Lato"/>
              <a:sym typeface="Lato"/>
            </a:endParaRPr>
          </a:p>
          <a:p>
            <a:pPr indent="-317500" lvl="1" marL="62865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django-allauth==0.43.0 </a:t>
            </a:r>
            <a:endParaRPr>
              <a:solidFill>
                <a:srgbClr val="FFFFFF"/>
              </a:solidFill>
              <a:latin typeface="Lato"/>
              <a:ea typeface="Lato"/>
              <a:cs typeface="Lato"/>
              <a:sym typeface="Lato"/>
            </a:endParaRPr>
          </a:p>
          <a:p>
            <a:pPr indent="-317500" lvl="1" marL="62865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django-crispy-forms==1.9.2</a:t>
            </a:r>
            <a:endParaRPr>
              <a:solidFill>
                <a:srgbClr val="FFFFFF"/>
              </a:solidFill>
              <a:latin typeface="Lato"/>
              <a:ea typeface="Lato"/>
              <a:cs typeface="Lato"/>
              <a:sym typeface="Lato"/>
            </a:endParaRPr>
          </a:p>
          <a:p>
            <a:pPr indent="-317500" lvl="1" marL="62865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opencv-python==4.4.0.44, Pillow==8.0.1</a:t>
            </a:r>
            <a:endParaRPr>
              <a:solidFill>
                <a:srgbClr val="FFFFFF"/>
              </a:solidFill>
              <a:latin typeface="Lato"/>
              <a:ea typeface="Lato"/>
              <a:cs typeface="Lato"/>
              <a:sym typeface="Lato"/>
            </a:endParaRPr>
          </a:p>
          <a:p>
            <a:pPr indent="-317500" lvl="1" marL="62865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qrcode==6.1</a:t>
            </a:r>
            <a:endParaRPr>
              <a:solidFill>
                <a:srgbClr val="FFFFFF"/>
              </a:solidFill>
              <a:latin typeface="Lato"/>
              <a:ea typeface="Lato"/>
              <a:cs typeface="Lato"/>
              <a:sym typeface="Lato"/>
            </a:endParaRPr>
          </a:p>
          <a:p>
            <a:pPr indent="0" lvl="0" marL="0" rtl="0" algn="l">
              <a:lnSpc>
                <a:spcPct val="115000"/>
              </a:lnSpc>
              <a:spcBef>
                <a:spcPts val="0"/>
              </a:spcBef>
              <a:spcAft>
                <a:spcPts val="0"/>
              </a:spcAft>
              <a:buNone/>
            </a:pPr>
            <a:r>
              <a:t/>
            </a:r>
            <a:endParaRPr>
              <a:solidFill>
                <a:srgbClr val="FFFFFF"/>
              </a:solidFill>
              <a:latin typeface="Lato"/>
              <a:ea typeface="Lato"/>
              <a:cs typeface="Lato"/>
              <a:sym typeface="Lato"/>
            </a:endParaRPr>
          </a:p>
          <a:p>
            <a:pPr indent="-488950" lvl="0" marL="628650" rtl="0" algn="l">
              <a:lnSpc>
                <a:spcPct val="115000"/>
              </a:lnSpc>
              <a:spcBef>
                <a:spcPts val="0"/>
              </a:spcBef>
              <a:spcAft>
                <a:spcPts val="0"/>
              </a:spcAft>
              <a:buClr>
                <a:srgbClr val="FFFFFF"/>
              </a:buClr>
              <a:buSzPts val="1400"/>
              <a:buFont typeface="Lato"/>
              <a:buChar char="●"/>
            </a:pPr>
            <a:r>
              <a:rPr b="1" lang="en">
                <a:solidFill>
                  <a:srgbClr val="FFFFFF"/>
                </a:solidFill>
                <a:latin typeface="Lato"/>
                <a:ea typeface="Lato"/>
                <a:cs typeface="Lato"/>
                <a:sym typeface="Lato"/>
              </a:rPr>
              <a:t>Database Used:</a:t>
            </a:r>
            <a:endParaRPr b="1">
              <a:solidFill>
                <a:srgbClr val="FFFFFF"/>
              </a:solidFill>
              <a:latin typeface="Lato"/>
              <a:ea typeface="Lato"/>
              <a:cs typeface="Lato"/>
              <a:sym typeface="Lato"/>
            </a:endParaRPr>
          </a:p>
          <a:p>
            <a:pPr indent="-317500" lvl="1" marL="628650" rtl="0" algn="l">
              <a:lnSpc>
                <a:spcPct val="115000"/>
              </a:lnSpc>
              <a:spcBef>
                <a:spcPts val="0"/>
              </a:spcBef>
              <a:spcAft>
                <a:spcPts val="0"/>
              </a:spcAft>
              <a:buClr>
                <a:srgbClr val="FFFFFF"/>
              </a:buClr>
              <a:buSzPts val="1400"/>
              <a:buFont typeface="Lato"/>
              <a:buChar char="○"/>
            </a:pPr>
            <a:r>
              <a:rPr lang="en">
                <a:solidFill>
                  <a:srgbClr val="FFFFFF"/>
                </a:solidFill>
                <a:latin typeface="Lato"/>
                <a:ea typeface="Lato"/>
                <a:cs typeface="Lato"/>
                <a:sym typeface="Lato"/>
              </a:rPr>
              <a:t>DB-SQlite3</a:t>
            </a:r>
            <a:endParaRPr>
              <a:solidFill>
                <a:srgbClr val="FFFFFF"/>
              </a:solidFill>
              <a:latin typeface="Lato"/>
              <a:ea typeface="Lato"/>
              <a:cs typeface="Lato"/>
              <a:sym typeface="Lato"/>
            </a:endParaRPr>
          </a:p>
          <a:p>
            <a:pPr indent="0" lvl="0" marL="457200" rtl="0" algn="l">
              <a:spcBef>
                <a:spcPts val="0"/>
              </a:spcBef>
              <a:spcAft>
                <a:spcPts val="0"/>
              </a:spcAft>
              <a:buNone/>
            </a:pPr>
            <a:r>
              <a:t/>
            </a:r>
            <a:endParaRPr>
              <a:solidFill>
                <a:srgbClr val="FFFFFF"/>
              </a:solidFill>
              <a:latin typeface="Lato"/>
              <a:ea typeface="Lato"/>
              <a:cs typeface="Lato"/>
              <a:sym typeface="Lato"/>
            </a:endParaRPr>
          </a:p>
        </p:txBody>
      </p:sp>
      <p:sp>
        <p:nvSpPr>
          <p:cNvPr id="214" name="Google Shape;214;p2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a:ea typeface="Lato"/>
                <a:cs typeface="Lato"/>
                <a:sym typeface="Lato"/>
              </a:rPr>
              <a:t>‹#›</a:t>
            </a:fld>
            <a:endParaRPr>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What next?</a:t>
            </a:r>
            <a:endParaRPr sz="3000"/>
          </a:p>
        </p:txBody>
      </p:sp>
      <p:sp>
        <p:nvSpPr>
          <p:cNvPr id="220" name="Google Shape;220;p2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Add Student profile wherein one can display all allotted badges, resumes, courses mastered, ratings of various Coding platforms, any other achievements, etc. </a:t>
            </a:r>
            <a:endParaRPr/>
          </a:p>
          <a:p>
            <a:pPr indent="-311150" lvl="0" marL="457200" rtl="0" algn="l">
              <a:spcBef>
                <a:spcPts val="1600"/>
              </a:spcBef>
              <a:spcAft>
                <a:spcPts val="0"/>
              </a:spcAft>
              <a:buSzPts val="1300"/>
              <a:buChar char="➔"/>
            </a:pPr>
            <a:r>
              <a:rPr lang="en"/>
              <a:t>Recruiters can visit and check the overall progress of student from our platform itself.</a:t>
            </a:r>
            <a:endParaRPr/>
          </a:p>
          <a:p>
            <a:pPr indent="-311150" lvl="0" marL="457200" rtl="0" algn="l">
              <a:spcBef>
                <a:spcPts val="1600"/>
              </a:spcBef>
              <a:spcAft>
                <a:spcPts val="1600"/>
              </a:spcAft>
              <a:buSzPts val="1300"/>
              <a:buChar char="➔"/>
            </a:pPr>
            <a:r>
              <a:rPr lang="en"/>
              <a:t>Recruiters can message teachers, TPO’s, Students from our site and get in touch for better connection further.</a:t>
            </a:r>
            <a:endParaRPr/>
          </a:p>
        </p:txBody>
      </p:sp>
      <p:sp>
        <p:nvSpPr>
          <p:cNvPr id="221" name="Google Shape;221;p2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225" name="Shape 225"/>
        <p:cNvGrpSpPr/>
        <p:nvPr/>
      </p:nvGrpSpPr>
      <p:grpSpPr>
        <a:xfrm>
          <a:off x="0" y="0"/>
          <a:ext cx="0" cy="0"/>
          <a:chOff x="0" y="0"/>
          <a:chExt cx="0" cy="0"/>
        </a:xfrm>
      </p:grpSpPr>
      <p:sp>
        <p:nvSpPr>
          <p:cNvPr id="226" name="Google Shape;226;p30"/>
          <p:cNvSpPr txBox="1"/>
          <p:nvPr>
            <p:ph type="title"/>
          </p:nvPr>
        </p:nvSpPr>
        <p:spPr>
          <a:xfrm>
            <a:off x="673700" y="1319050"/>
            <a:ext cx="7933200" cy="179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HEAD OVER TO WEBSITE PORTAL</a:t>
            </a:r>
            <a:endParaRPr/>
          </a:p>
          <a:p>
            <a:pPr indent="0" lvl="0" marL="0" rtl="0" algn="l">
              <a:spcBef>
                <a:spcPts val="0"/>
              </a:spcBef>
              <a:spcAft>
                <a:spcPts val="0"/>
              </a:spcAft>
              <a:buNone/>
            </a:pPr>
            <a:r>
              <a:rPr lang="en">
                <a:solidFill>
                  <a:srgbClr val="FF9900"/>
                </a:solidFill>
              </a:rPr>
              <a:t>“BadgeOfExcellence”</a:t>
            </a:r>
            <a:endParaRPr>
              <a:solidFill>
                <a:srgbClr val="FF9900"/>
              </a:solidFill>
            </a:endParaRPr>
          </a:p>
        </p:txBody>
      </p:sp>
      <p:sp>
        <p:nvSpPr>
          <p:cNvPr id="227" name="Google Shape;227;p3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latin typeface="Lato"/>
                <a:ea typeface="Lato"/>
                <a:cs typeface="Lato"/>
                <a:sym typeface="Lato"/>
              </a:rPr>
              <a:t>‹#›</a:t>
            </a:fld>
            <a:endParaRPr>
              <a:solidFill>
                <a:schemeClr val="lt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Questions?</a:t>
            </a:r>
            <a:endParaRPr/>
          </a:p>
        </p:txBody>
      </p:sp>
      <p:sp>
        <p:nvSpPr>
          <p:cNvPr id="233" name="Google Shape;233;p3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latin typeface="Lato"/>
                <a:ea typeface="Lato"/>
                <a:cs typeface="Lato"/>
                <a:sym typeface="Lato"/>
              </a:rPr>
              <a:t>‹#›</a:t>
            </a:fld>
            <a:endParaRPr>
              <a:solidFill>
                <a:schemeClr val="lt1"/>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9900"/>
        </a:solidFill>
      </p:bgPr>
    </p:bg>
    <p:spTree>
      <p:nvGrpSpPr>
        <p:cNvPr id="237" name="Shape 237"/>
        <p:cNvGrpSpPr/>
        <p:nvPr/>
      </p:nvGrpSpPr>
      <p:grpSpPr>
        <a:xfrm>
          <a:off x="0" y="0"/>
          <a:ext cx="0" cy="0"/>
          <a:chOff x="0" y="0"/>
          <a:chExt cx="0" cy="0"/>
        </a:xfrm>
      </p:grpSpPr>
      <p:sp>
        <p:nvSpPr>
          <p:cNvPr id="238" name="Google Shape;238;p32"/>
          <p:cNvSpPr txBox="1"/>
          <p:nvPr>
            <p:ph type="title"/>
          </p:nvPr>
        </p:nvSpPr>
        <p:spPr>
          <a:xfrm>
            <a:off x="1061400" y="401375"/>
            <a:ext cx="7021200" cy="122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7200"/>
              <a:t>THANK YOU</a:t>
            </a:r>
            <a:endParaRPr b="0" sz="7200"/>
          </a:p>
        </p:txBody>
      </p:sp>
      <p:sp>
        <p:nvSpPr>
          <p:cNvPr id="239" name="Google Shape;239;p32"/>
          <p:cNvSpPr txBox="1"/>
          <p:nvPr/>
        </p:nvSpPr>
        <p:spPr>
          <a:xfrm>
            <a:off x="1909425" y="1886975"/>
            <a:ext cx="6323400" cy="257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Lato"/>
                <a:ea typeface="Lato"/>
                <a:cs typeface="Lato"/>
                <a:sym typeface="Lato"/>
              </a:rPr>
              <a:t>From team “namoRocks”</a:t>
            </a:r>
            <a:endParaRPr b="1" sz="2000">
              <a:solidFill>
                <a:srgbClr val="FFFFFF"/>
              </a:solidFill>
              <a:latin typeface="Lato"/>
              <a:ea typeface="Lato"/>
              <a:cs typeface="Lato"/>
              <a:sym typeface="Lato"/>
            </a:endParaRPr>
          </a:p>
          <a:p>
            <a:pPr indent="0" lvl="0" marL="0" rtl="0" algn="l">
              <a:spcBef>
                <a:spcPts val="0"/>
              </a:spcBef>
              <a:spcAft>
                <a:spcPts val="0"/>
              </a:spcAft>
              <a:buNone/>
            </a:pPr>
            <a:r>
              <a:t/>
            </a:r>
            <a:endParaRPr b="1" sz="2000">
              <a:solidFill>
                <a:srgbClr val="FFFFFF"/>
              </a:solidFill>
              <a:latin typeface="Lato"/>
              <a:ea typeface="Lato"/>
              <a:cs typeface="Lato"/>
              <a:sym typeface="Lato"/>
            </a:endParaRPr>
          </a:p>
          <a:p>
            <a:pPr indent="-355600" lvl="0" marL="457200" rtl="0" algn="l">
              <a:spcBef>
                <a:spcPts val="0"/>
              </a:spcBef>
              <a:spcAft>
                <a:spcPts val="0"/>
              </a:spcAft>
              <a:buClr>
                <a:srgbClr val="FFFFFF"/>
              </a:buClr>
              <a:buSzPts val="2000"/>
              <a:buFont typeface="Lato"/>
              <a:buChar char="●"/>
            </a:pPr>
            <a:r>
              <a:rPr b="1" lang="en" sz="2000">
                <a:solidFill>
                  <a:srgbClr val="FFFFFF"/>
                </a:solidFill>
                <a:latin typeface="Lato"/>
                <a:ea typeface="Lato"/>
                <a:cs typeface="Lato"/>
                <a:sym typeface="Lato"/>
              </a:rPr>
              <a:t>Krunal Patil</a:t>
            </a:r>
            <a:endParaRPr b="1" sz="2000">
              <a:solidFill>
                <a:srgbClr val="FFFFFF"/>
              </a:solidFill>
              <a:latin typeface="Lato"/>
              <a:ea typeface="Lato"/>
              <a:cs typeface="Lato"/>
              <a:sym typeface="Lato"/>
            </a:endParaRPr>
          </a:p>
          <a:p>
            <a:pPr indent="-355600" lvl="0" marL="457200" rtl="0" algn="l">
              <a:spcBef>
                <a:spcPts val="0"/>
              </a:spcBef>
              <a:spcAft>
                <a:spcPts val="0"/>
              </a:spcAft>
              <a:buClr>
                <a:srgbClr val="FFFFFF"/>
              </a:buClr>
              <a:buSzPts val="2000"/>
              <a:buFont typeface="Lato"/>
              <a:buChar char="●"/>
            </a:pPr>
            <a:r>
              <a:rPr b="1" lang="en" sz="2000">
                <a:solidFill>
                  <a:srgbClr val="FFFFFF"/>
                </a:solidFill>
                <a:latin typeface="Lato"/>
                <a:ea typeface="Lato"/>
                <a:cs typeface="Lato"/>
                <a:sym typeface="Lato"/>
              </a:rPr>
              <a:t>Swapnil Singh</a:t>
            </a:r>
            <a:endParaRPr b="1" sz="2000">
              <a:solidFill>
                <a:srgbClr val="FFFFFF"/>
              </a:solidFill>
              <a:latin typeface="Lato"/>
              <a:ea typeface="Lato"/>
              <a:cs typeface="Lato"/>
              <a:sym typeface="Lato"/>
            </a:endParaRPr>
          </a:p>
          <a:p>
            <a:pPr indent="-355600" lvl="0" marL="457200" rtl="0" algn="l">
              <a:spcBef>
                <a:spcPts val="0"/>
              </a:spcBef>
              <a:spcAft>
                <a:spcPts val="0"/>
              </a:spcAft>
              <a:buClr>
                <a:srgbClr val="FFFFFF"/>
              </a:buClr>
              <a:buSzPts val="2000"/>
              <a:buFont typeface="Lato"/>
              <a:buChar char="●"/>
            </a:pPr>
            <a:r>
              <a:rPr b="1" lang="en" sz="2000">
                <a:solidFill>
                  <a:srgbClr val="FFFFFF"/>
                </a:solidFill>
                <a:latin typeface="Lato"/>
                <a:ea typeface="Lato"/>
                <a:cs typeface="Lato"/>
                <a:sym typeface="Lato"/>
              </a:rPr>
              <a:t>Suraj Kekan</a:t>
            </a:r>
            <a:endParaRPr b="1" sz="2000">
              <a:solidFill>
                <a:srgbClr val="FFFFFF"/>
              </a:solidFill>
              <a:latin typeface="Lato"/>
              <a:ea typeface="Lato"/>
              <a:cs typeface="Lato"/>
              <a:sym typeface="Lato"/>
            </a:endParaRPr>
          </a:p>
          <a:p>
            <a:pPr indent="0" lvl="0" marL="457200" rtl="0" algn="l">
              <a:spcBef>
                <a:spcPts val="0"/>
              </a:spcBef>
              <a:spcAft>
                <a:spcPts val="0"/>
              </a:spcAft>
              <a:buNone/>
            </a:pPr>
            <a:r>
              <a:t/>
            </a:r>
            <a:endParaRPr b="1" sz="2000">
              <a:solidFill>
                <a:srgbClr val="FFFFFF"/>
              </a:solidFill>
              <a:latin typeface="Lato"/>
              <a:ea typeface="Lato"/>
              <a:cs typeface="Lato"/>
              <a:sym typeface="Lato"/>
            </a:endParaRPr>
          </a:p>
          <a:p>
            <a:pPr indent="0" lvl="0" marL="0" rtl="0" algn="l">
              <a:spcBef>
                <a:spcPts val="0"/>
              </a:spcBef>
              <a:spcAft>
                <a:spcPts val="0"/>
              </a:spcAft>
              <a:buNone/>
            </a:pPr>
            <a:r>
              <a:rPr b="1" lang="en" sz="1700">
                <a:solidFill>
                  <a:srgbClr val="FFFFFF"/>
                </a:solidFill>
                <a:latin typeface="Lato"/>
                <a:ea typeface="Lato"/>
                <a:cs typeface="Lato"/>
                <a:sym typeface="Lato"/>
              </a:rPr>
              <a:t>(All three from Army Institute of Technology, Pune)</a:t>
            </a:r>
            <a:endParaRPr b="1" sz="1700">
              <a:solidFill>
                <a:srgbClr val="FFFFFF"/>
              </a:solidFill>
              <a:latin typeface="Lato"/>
              <a:ea typeface="Lato"/>
              <a:cs typeface="Lato"/>
              <a:sym typeface="Lato"/>
            </a:endParaRPr>
          </a:p>
        </p:txBody>
      </p:sp>
      <p:sp>
        <p:nvSpPr>
          <p:cNvPr id="240" name="Google Shape;240;p3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latin typeface="Lato"/>
                <a:ea typeface="Lato"/>
                <a:cs typeface="Lato"/>
                <a:sym typeface="Lato"/>
              </a:rPr>
              <a:t>‹#›</a:t>
            </a:fld>
            <a:endParaRPr>
              <a:solidFill>
                <a:schemeClr val="l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18" name="Shape 118"/>
        <p:cNvGrpSpPr/>
        <p:nvPr/>
      </p:nvGrpSpPr>
      <p:grpSpPr>
        <a:xfrm>
          <a:off x="0" y="0"/>
          <a:ext cx="0" cy="0"/>
          <a:chOff x="0" y="0"/>
          <a:chExt cx="0" cy="0"/>
        </a:xfrm>
      </p:grpSpPr>
      <p:sp>
        <p:nvSpPr>
          <p:cNvPr id="119" name="Google Shape;119;p16"/>
          <p:cNvSpPr txBox="1"/>
          <p:nvPr>
            <p:ph type="title"/>
          </p:nvPr>
        </p:nvSpPr>
        <p:spPr>
          <a:xfrm>
            <a:off x="729450" y="1322450"/>
            <a:ext cx="28599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Outline</a:t>
            </a:r>
            <a:endParaRPr/>
          </a:p>
        </p:txBody>
      </p:sp>
      <p:sp>
        <p:nvSpPr>
          <p:cNvPr id="120" name="Google Shape;120;p16"/>
          <p:cNvSpPr txBox="1"/>
          <p:nvPr>
            <p:ph idx="4294967295" type="subTitle"/>
          </p:nvPr>
        </p:nvSpPr>
        <p:spPr>
          <a:xfrm>
            <a:off x="4263200" y="311700"/>
            <a:ext cx="4301700" cy="45201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Clr>
                <a:srgbClr val="FFFFFF"/>
              </a:buClr>
              <a:buSzPts val="1400"/>
              <a:buChar char="➔"/>
            </a:pPr>
            <a:r>
              <a:rPr b="1" lang="en" sz="1400">
                <a:solidFill>
                  <a:srgbClr val="FFFFFF"/>
                </a:solidFill>
                <a:uFill>
                  <a:noFill/>
                </a:uFill>
                <a:hlinkClick>
                  <a:extLst>
                    <a:ext uri="{A12FA001-AC4F-418D-AE19-62706E023703}">
                      <ahyp:hlinkClr val="tx"/>
                    </a:ext>
                  </a:extLst>
                </a:hlinkClick>
              </a:rPr>
              <a:t>Problem</a:t>
            </a:r>
            <a:r>
              <a:rPr b="1" lang="en" sz="1400">
                <a:solidFill>
                  <a:srgbClr val="FFFFFF"/>
                </a:solidFill>
              </a:rPr>
              <a:t> Statement</a:t>
            </a:r>
            <a:endParaRPr b="1" sz="1400">
              <a:solidFill>
                <a:srgbClr val="FFFFFF"/>
              </a:solidFill>
            </a:endParaRPr>
          </a:p>
          <a:p>
            <a:pPr indent="-317500" lvl="0" marL="457200" rtl="0" algn="l">
              <a:lnSpc>
                <a:spcPct val="200000"/>
              </a:lnSpc>
              <a:spcBef>
                <a:spcPts val="0"/>
              </a:spcBef>
              <a:spcAft>
                <a:spcPts val="0"/>
              </a:spcAft>
              <a:buClr>
                <a:srgbClr val="FFFFFF"/>
              </a:buClr>
              <a:buSzPts val="1400"/>
              <a:buChar char="➔"/>
            </a:pPr>
            <a:r>
              <a:rPr b="1" lang="en" sz="1400">
                <a:solidFill>
                  <a:srgbClr val="FFFFFF"/>
                </a:solidFill>
              </a:rPr>
              <a:t>Project Stages</a:t>
            </a:r>
            <a:endParaRPr b="1" sz="1400">
              <a:solidFill>
                <a:srgbClr val="FFFFFF"/>
              </a:solidFill>
            </a:endParaRPr>
          </a:p>
          <a:p>
            <a:pPr indent="-317500" lvl="1" marL="914400" rtl="0" algn="l">
              <a:lnSpc>
                <a:spcPct val="200000"/>
              </a:lnSpc>
              <a:spcBef>
                <a:spcPts val="0"/>
              </a:spcBef>
              <a:spcAft>
                <a:spcPts val="0"/>
              </a:spcAft>
              <a:buClr>
                <a:srgbClr val="FFFFFF"/>
              </a:buClr>
              <a:buSzPts val="1400"/>
              <a:buChar char="◆"/>
            </a:pPr>
            <a:r>
              <a:rPr b="1" lang="en" sz="1400">
                <a:solidFill>
                  <a:srgbClr val="FFFFFF"/>
                </a:solidFill>
              </a:rPr>
              <a:t>STAGE-I : The Idea</a:t>
            </a:r>
            <a:endParaRPr b="1" sz="1400">
              <a:solidFill>
                <a:srgbClr val="FFFFFF"/>
              </a:solidFill>
            </a:endParaRPr>
          </a:p>
          <a:p>
            <a:pPr indent="-317500" lvl="1" marL="914400" rtl="0" algn="l">
              <a:lnSpc>
                <a:spcPct val="200000"/>
              </a:lnSpc>
              <a:spcBef>
                <a:spcPts val="0"/>
              </a:spcBef>
              <a:spcAft>
                <a:spcPts val="0"/>
              </a:spcAft>
              <a:buClr>
                <a:srgbClr val="FFFFFF"/>
              </a:buClr>
              <a:buSzPts val="1400"/>
              <a:buChar char="◆"/>
            </a:pPr>
            <a:r>
              <a:rPr b="1" lang="en" sz="1400">
                <a:solidFill>
                  <a:srgbClr val="FFFFFF"/>
                </a:solidFill>
              </a:rPr>
              <a:t>STAGE-II :  Implementation</a:t>
            </a:r>
            <a:endParaRPr b="1" sz="1400">
              <a:solidFill>
                <a:srgbClr val="FFFFFF"/>
              </a:solidFill>
            </a:endParaRPr>
          </a:p>
          <a:p>
            <a:pPr indent="-317500" lvl="1" marL="914400" rtl="0" algn="l">
              <a:lnSpc>
                <a:spcPct val="200000"/>
              </a:lnSpc>
              <a:spcBef>
                <a:spcPts val="0"/>
              </a:spcBef>
              <a:spcAft>
                <a:spcPts val="0"/>
              </a:spcAft>
              <a:buClr>
                <a:srgbClr val="FFFFFF"/>
              </a:buClr>
              <a:buSzPts val="1400"/>
              <a:buChar char="◆"/>
            </a:pPr>
            <a:r>
              <a:rPr b="1" lang="en" sz="1400">
                <a:solidFill>
                  <a:srgbClr val="FFFFFF"/>
                </a:solidFill>
              </a:rPr>
              <a:t>STAGE-III : Presentation, Optimization</a:t>
            </a:r>
            <a:endParaRPr b="1" sz="1400">
              <a:solidFill>
                <a:srgbClr val="FFFFFF"/>
              </a:solidFill>
            </a:endParaRPr>
          </a:p>
          <a:p>
            <a:pPr indent="-317500" lvl="0" marL="457200" rtl="0" algn="l">
              <a:lnSpc>
                <a:spcPct val="200000"/>
              </a:lnSpc>
              <a:spcBef>
                <a:spcPts val="0"/>
              </a:spcBef>
              <a:spcAft>
                <a:spcPts val="0"/>
              </a:spcAft>
              <a:buClr>
                <a:srgbClr val="FFFFFF"/>
              </a:buClr>
              <a:buSzPts val="1400"/>
              <a:buChar char="➔"/>
            </a:pPr>
            <a:r>
              <a:rPr b="1" lang="en" sz="1400">
                <a:solidFill>
                  <a:srgbClr val="FFFFFF"/>
                </a:solidFill>
              </a:rPr>
              <a:t>BADGE</a:t>
            </a:r>
            <a:endParaRPr b="1" sz="1400">
              <a:solidFill>
                <a:srgbClr val="FFFFFF"/>
              </a:solidFill>
            </a:endParaRPr>
          </a:p>
          <a:p>
            <a:pPr indent="-317500" lvl="0" marL="457200" rtl="0" algn="l">
              <a:lnSpc>
                <a:spcPct val="200000"/>
              </a:lnSpc>
              <a:spcBef>
                <a:spcPts val="0"/>
              </a:spcBef>
              <a:spcAft>
                <a:spcPts val="0"/>
              </a:spcAft>
              <a:buClr>
                <a:srgbClr val="FFFFFF"/>
              </a:buClr>
              <a:buSzPts val="1400"/>
              <a:buChar char="➔"/>
            </a:pPr>
            <a:r>
              <a:rPr b="1" lang="en" sz="1400">
                <a:solidFill>
                  <a:srgbClr val="FFFFFF"/>
                </a:solidFill>
              </a:rPr>
              <a:t>Technical Stack used</a:t>
            </a:r>
            <a:endParaRPr b="1" sz="1400">
              <a:solidFill>
                <a:srgbClr val="FFFFFF"/>
              </a:solidFill>
            </a:endParaRPr>
          </a:p>
          <a:p>
            <a:pPr indent="-317500" lvl="0" marL="457200" rtl="0" algn="l">
              <a:lnSpc>
                <a:spcPct val="200000"/>
              </a:lnSpc>
              <a:spcBef>
                <a:spcPts val="0"/>
              </a:spcBef>
              <a:spcAft>
                <a:spcPts val="0"/>
              </a:spcAft>
              <a:buClr>
                <a:srgbClr val="FFFFFF"/>
              </a:buClr>
              <a:buSzPts val="1400"/>
              <a:buChar char="➔"/>
            </a:pPr>
            <a:r>
              <a:rPr b="1" lang="en" sz="1400">
                <a:solidFill>
                  <a:srgbClr val="FFFFFF"/>
                </a:solidFill>
              </a:rPr>
              <a:t>What next?</a:t>
            </a:r>
            <a:endParaRPr b="1" sz="1400">
              <a:solidFill>
                <a:srgbClr val="FFFFFF"/>
              </a:solidFill>
            </a:endParaRPr>
          </a:p>
          <a:p>
            <a:pPr indent="-317500" lvl="0" marL="457200" rtl="0" algn="l">
              <a:lnSpc>
                <a:spcPct val="200000"/>
              </a:lnSpc>
              <a:spcBef>
                <a:spcPts val="0"/>
              </a:spcBef>
              <a:spcAft>
                <a:spcPts val="0"/>
              </a:spcAft>
              <a:buClr>
                <a:srgbClr val="FFFFFF"/>
              </a:buClr>
              <a:buSzPts val="1400"/>
              <a:buChar char="➔"/>
            </a:pPr>
            <a:r>
              <a:rPr b="1" lang="en" sz="1400">
                <a:solidFill>
                  <a:srgbClr val="FFFFFF"/>
                </a:solidFill>
              </a:rPr>
              <a:t>Web-Portal</a:t>
            </a:r>
            <a:endParaRPr b="1" sz="1400">
              <a:solidFill>
                <a:srgbClr val="FFFFFF"/>
              </a:solidFill>
            </a:endParaRPr>
          </a:p>
          <a:p>
            <a:pPr indent="-317500" lvl="0" marL="457200" rtl="0" algn="l">
              <a:lnSpc>
                <a:spcPct val="200000"/>
              </a:lnSpc>
              <a:spcBef>
                <a:spcPts val="0"/>
              </a:spcBef>
              <a:spcAft>
                <a:spcPts val="0"/>
              </a:spcAft>
              <a:buClr>
                <a:srgbClr val="FFFFFF"/>
              </a:buClr>
              <a:buSzPts val="1400"/>
              <a:buChar char="➔"/>
            </a:pPr>
            <a:r>
              <a:rPr b="1" lang="en" sz="1400">
                <a:solidFill>
                  <a:srgbClr val="FFFFFF"/>
                </a:solidFill>
              </a:rPr>
              <a:t>Q&amp;A</a:t>
            </a:r>
            <a:endParaRPr b="1" sz="1400">
              <a:solidFill>
                <a:srgbClr val="FFFFFF"/>
              </a:solidFill>
            </a:endParaRPr>
          </a:p>
        </p:txBody>
      </p:sp>
      <p:sp>
        <p:nvSpPr>
          <p:cNvPr id="121" name="Google Shape;121;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latin typeface="Lato"/>
                <a:ea typeface="Lato"/>
                <a:cs typeface="Lato"/>
                <a:sym typeface="Lato"/>
              </a:rPr>
              <a:t>‹#›</a:t>
            </a:fld>
            <a:endParaRPr>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7"/>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Problem statement</a:t>
            </a:r>
            <a:endParaRPr sz="3000"/>
          </a:p>
        </p:txBody>
      </p:sp>
      <p:sp>
        <p:nvSpPr>
          <p:cNvPr id="127" name="Google Shape;127;p17"/>
          <p:cNvSpPr txBox="1"/>
          <p:nvPr>
            <p:ph idx="2" type="body"/>
          </p:nvPr>
        </p:nvSpPr>
        <p:spPr>
          <a:xfrm>
            <a:off x="4832300" y="166775"/>
            <a:ext cx="4101600" cy="4802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solidFill>
                  <a:srgbClr val="434343"/>
                </a:solidFill>
              </a:rPr>
              <a:t>Digital badges could be motivating to students and useful to professors by creating a badging system for a youth-focused technology program. It helps professors track their students’ progress. They also equip students with a tool to acknowledge their accomplishments and show what they are learning. There is great potential for badges to be valuable for industry when it comes to hiring competent employees.</a:t>
            </a:r>
            <a:endParaRPr sz="1400">
              <a:solidFill>
                <a:srgbClr val="434343"/>
              </a:solidFill>
            </a:endParaRPr>
          </a:p>
          <a:p>
            <a:pPr indent="0" lvl="0" marL="0" rtl="0" algn="l">
              <a:lnSpc>
                <a:spcPct val="100000"/>
              </a:lnSpc>
              <a:spcBef>
                <a:spcPts val="1600"/>
              </a:spcBef>
              <a:spcAft>
                <a:spcPts val="0"/>
              </a:spcAft>
              <a:buNone/>
            </a:pPr>
            <a:r>
              <a:rPr lang="en" sz="1400">
                <a:solidFill>
                  <a:srgbClr val="434343"/>
                </a:solidFill>
              </a:rPr>
              <a:t>Globalshala welcomes you to </a:t>
            </a:r>
            <a:r>
              <a:rPr lang="en" sz="1400">
                <a:solidFill>
                  <a:srgbClr val="FF0000"/>
                </a:solidFill>
              </a:rPr>
              <a:t>build a badging platform </a:t>
            </a:r>
            <a:r>
              <a:rPr lang="en" sz="1400">
                <a:solidFill>
                  <a:srgbClr val="434343"/>
                </a:solidFill>
              </a:rPr>
              <a:t>and enable them to </a:t>
            </a:r>
            <a:r>
              <a:rPr lang="en" sz="1400">
                <a:solidFill>
                  <a:srgbClr val="FF0000"/>
                </a:solidFill>
              </a:rPr>
              <a:t>issue digital badges</a:t>
            </a:r>
            <a:r>
              <a:rPr lang="en" sz="1400">
                <a:solidFill>
                  <a:srgbClr val="434343"/>
                </a:solidFill>
              </a:rPr>
              <a:t>. A platform that can have </a:t>
            </a:r>
            <a:r>
              <a:rPr lang="en" sz="1400">
                <a:solidFill>
                  <a:srgbClr val="FF0000"/>
                </a:solidFill>
              </a:rPr>
              <a:t>digital micro-credentials</a:t>
            </a:r>
            <a:r>
              <a:rPr lang="en" sz="1400">
                <a:solidFill>
                  <a:srgbClr val="434343"/>
                </a:solidFill>
              </a:rPr>
              <a:t> that </a:t>
            </a:r>
            <a:r>
              <a:rPr lang="en" sz="1400">
                <a:solidFill>
                  <a:srgbClr val="FF0000"/>
                </a:solidFill>
              </a:rPr>
              <a:t>validate accomplishment, skill, quality or interest</a:t>
            </a:r>
            <a:r>
              <a:rPr lang="en" sz="1400">
                <a:solidFill>
                  <a:srgbClr val="434343"/>
                </a:solidFill>
              </a:rPr>
              <a:t>. They can be “packaged” in a </a:t>
            </a:r>
            <a:r>
              <a:rPr lang="en" sz="1400">
                <a:solidFill>
                  <a:srgbClr val="FF0000"/>
                </a:solidFill>
              </a:rPr>
              <a:t>digital file,</a:t>
            </a:r>
            <a:r>
              <a:rPr lang="en" sz="1400">
                <a:solidFill>
                  <a:srgbClr val="434343"/>
                </a:solidFill>
              </a:rPr>
              <a:t> represented by an icon. The file may hold the </a:t>
            </a:r>
            <a:r>
              <a:rPr lang="en" sz="1400">
                <a:solidFill>
                  <a:srgbClr val="FF0000"/>
                </a:solidFill>
              </a:rPr>
              <a:t>description of the badge, who issued it and the criteria required</a:t>
            </a:r>
            <a:r>
              <a:rPr lang="en" sz="1400">
                <a:solidFill>
                  <a:srgbClr val="434343"/>
                </a:solidFill>
              </a:rPr>
              <a:t> to receive it.</a:t>
            </a:r>
            <a:endParaRPr sz="1400">
              <a:solidFill>
                <a:srgbClr val="434343"/>
              </a:solidFill>
            </a:endParaRPr>
          </a:p>
          <a:p>
            <a:pPr indent="0" lvl="0" marL="0" rtl="0" algn="l">
              <a:lnSpc>
                <a:spcPct val="100000"/>
              </a:lnSpc>
              <a:spcBef>
                <a:spcPts val="1600"/>
              </a:spcBef>
              <a:spcAft>
                <a:spcPts val="1600"/>
              </a:spcAft>
              <a:buNone/>
            </a:pPr>
            <a:r>
              <a:rPr lang="en" sz="1400">
                <a:solidFill>
                  <a:srgbClr val="434343"/>
                </a:solidFill>
              </a:rPr>
              <a:t>Example: </a:t>
            </a:r>
            <a:r>
              <a:rPr lang="en" sz="1400">
                <a:solidFill>
                  <a:srgbClr val="4A86E8"/>
                </a:solidFill>
              </a:rPr>
              <a:t>Badgr</a:t>
            </a:r>
            <a:endParaRPr sz="1400">
              <a:solidFill>
                <a:srgbClr val="4A86E8"/>
              </a:solidFill>
            </a:endParaRPr>
          </a:p>
        </p:txBody>
      </p:sp>
      <p:sp>
        <p:nvSpPr>
          <p:cNvPr id="128" name="Google Shape;128;p17"/>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8"/>
          <p:cNvSpPr txBox="1"/>
          <p:nvPr>
            <p:ph type="title"/>
          </p:nvPr>
        </p:nvSpPr>
        <p:spPr>
          <a:xfrm>
            <a:off x="730000" y="1318650"/>
            <a:ext cx="35988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PROJECT </a:t>
            </a:r>
            <a:r>
              <a:rPr lang="en"/>
              <a:t>STAGES</a:t>
            </a:r>
            <a:endParaRPr sz="3000"/>
          </a:p>
        </p:txBody>
      </p:sp>
      <p:sp>
        <p:nvSpPr>
          <p:cNvPr id="134" name="Google Shape;134;p18"/>
          <p:cNvSpPr txBox="1"/>
          <p:nvPr>
            <p:ph idx="2" type="body"/>
          </p:nvPr>
        </p:nvSpPr>
        <p:spPr>
          <a:xfrm>
            <a:off x="4765200" y="821525"/>
            <a:ext cx="4182900" cy="30255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Clr>
                <a:schemeClr val="dk1"/>
              </a:buClr>
              <a:buSzPts val="1400"/>
              <a:buAutoNum type="arabicPeriod"/>
            </a:pPr>
            <a:r>
              <a:rPr b="1" lang="en" sz="1400">
                <a:solidFill>
                  <a:schemeClr val="dk1"/>
                </a:solidFill>
              </a:rPr>
              <a:t>IDEAS/THOUGHTS BEHIND PROJECT</a:t>
            </a:r>
            <a:endParaRPr b="1" sz="1400">
              <a:solidFill>
                <a:schemeClr val="dk1"/>
              </a:solidFill>
            </a:endParaRPr>
          </a:p>
          <a:p>
            <a:pPr indent="-317500" lvl="0" marL="457200" rtl="0" algn="l">
              <a:lnSpc>
                <a:spcPct val="200000"/>
              </a:lnSpc>
              <a:spcBef>
                <a:spcPts val="0"/>
              </a:spcBef>
              <a:spcAft>
                <a:spcPts val="0"/>
              </a:spcAft>
              <a:buClr>
                <a:schemeClr val="dk1"/>
              </a:buClr>
              <a:buSzPts val="1400"/>
              <a:buAutoNum type="arabicPeriod"/>
            </a:pPr>
            <a:r>
              <a:rPr b="1" lang="en" sz="1400">
                <a:solidFill>
                  <a:schemeClr val="dk1"/>
                </a:solidFill>
              </a:rPr>
              <a:t>IMPLEMENTATION OF IDEA</a:t>
            </a:r>
            <a:endParaRPr b="1" sz="1400">
              <a:solidFill>
                <a:schemeClr val="dk1"/>
              </a:solidFill>
            </a:endParaRPr>
          </a:p>
          <a:p>
            <a:pPr indent="-317500" lvl="0" marL="457200" rtl="0" algn="l">
              <a:lnSpc>
                <a:spcPct val="200000"/>
              </a:lnSpc>
              <a:spcBef>
                <a:spcPts val="0"/>
              </a:spcBef>
              <a:spcAft>
                <a:spcPts val="0"/>
              </a:spcAft>
              <a:buClr>
                <a:schemeClr val="dk1"/>
              </a:buClr>
              <a:buSzPts val="1400"/>
              <a:buAutoNum type="arabicPeriod"/>
            </a:pPr>
            <a:r>
              <a:rPr b="1" lang="en" sz="1400">
                <a:solidFill>
                  <a:schemeClr val="dk1"/>
                </a:solidFill>
              </a:rPr>
              <a:t>PRESENTATION, OPTIMIZATION PHASE </a:t>
            </a:r>
            <a:endParaRPr sz="1400"/>
          </a:p>
        </p:txBody>
      </p:sp>
      <p:sp>
        <p:nvSpPr>
          <p:cNvPr id="135" name="Google Shape;135;p1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4"/>
                                        </p:tgtEl>
                                        <p:attrNameLst>
                                          <p:attrName>style.visibility</p:attrName>
                                        </p:attrNameLst>
                                      </p:cBhvr>
                                      <p:to>
                                        <p:strVal val="visible"/>
                                      </p:to>
                                    </p:set>
                                    <p:animEffect filter="fade" transition="in">
                                      <p:cBhvr>
                                        <p:cTn dur="1000"/>
                                        <p:tgtEl>
                                          <p:spTgt spid="13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141" name="Google Shape;141;p1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STAGE-I : </a:t>
            </a:r>
            <a:endParaRPr/>
          </a:p>
          <a:p>
            <a:pPr indent="0" lvl="0" marL="0" rtl="0" algn="l">
              <a:spcBef>
                <a:spcPts val="0"/>
              </a:spcBef>
              <a:spcAft>
                <a:spcPts val="0"/>
              </a:spcAft>
              <a:buNone/>
            </a:pPr>
            <a:r>
              <a:rPr lang="en"/>
              <a:t>The Idea</a:t>
            </a:r>
            <a:endParaRPr b="0"/>
          </a:p>
        </p:txBody>
      </p:sp>
      <p:sp>
        <p:nvSpPr>
          <p:cNvPr id="142" name="Google Shape;142;p19"/>
          <p:cNvSpPr txBox="1"/>
          <p:nvPr>
            <p:ph idx="1" type="subTitle"/>
          </p:nvPr>
        </p:nvSpPr>
        <p:spPr>
          <a:xfrm>
            <a:off x="4415975" y="294750"/>
            <a:ext cx="4430400" cy="46086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Char char="●"/>
            </a:pPr>
            <a:r>
              <a:rPr lang="en" sz="1400"/>
              <a:t>The college students spend their large portion of resources on college courses and gain  varying degrees of understanding of these courses.</a:t>
            </a:r>
            <a:endParaRPr sz="1400"/>
          </a:p>
          <a:p>
            <a:pPr indent="-317500" lvl="0" marL="457200" rtl="0" algn="l">
              <a:lnSpc>
                <a:spcPct val="115000"/>
              </a:lnSpc>
              <a:spcBef>
                <a:spcPts val="0"/>
              </a:spcBef>
              <a:spcAft>
                <a:spcPts val="0"/>
              </a:spcAft>
              <a:buSzPts val="1400"/>
              <a:buChar char="●"/>
            </a:pPr>
            <a:r>
              <a:rPr lang="en" sz="1400"/>
              <a:t>Keeping college </a:t>
            </a:r>
            <a:r>
              <a:rPr lang="en" sz="1400"/>
              <a:t>score sheets</a:t>
            </a:r>
            <a:r>
              <a:rPr lang="en" sz="1400"/>
              <a:t> aside, there is no medium to authenticate , if some person possesses extraordinary knowledge of some subject.</a:t>
            </a:r>
            <a:endParaRPr sz="1400"/>
          </a:p>
          <a:p>
            <a:pPr indent="-317500" lvl="0" marL="457200" rtl="0" algn="l">
              <a:lnSpc>
                <a:spcPct val="115000"/>
              </a:lnSpc>
              <a:spcBef>
                <a:spcPts val="0"/>
              </a:spcBef>
              <a:spcAft>
                <a:spcPts val="0"/>
              </a:spcAft>
              <a:buSzPts val="1400"/>
              <a:buChar char="●"/>
            </a:pPr>
            <a:r>
              <a:rPr lang="en" sz="1400"/>
              <a:t>In other words, there is “</a:t>
            </a:r>
            <a:r>
              <a:rPr lang="en" sz="1400">
                <a:solidFill>
                  <a:srgbClr val="FF0000"/>
                </a:solidFill>
              </a:rPr>
              <a:t> No REWARD FOR CONSISTENCY</a:t>
            </a:r>
            <a:r>
              <a:rPr lang="en" sz="1400"/>
              <a:t>” in college curriculum at present.</a:t>
            </a:r>
            <a:endParaRPr sz="1400"/>
          </a:p>
          <a:p>
            <a:pPr indent="-317500" lvl="0" marL="457200" rtl="0" algn="l">
              <a:lnSpc>
                <a:spcPct val="115000"/>
              </a:lnSpc>
              <a:spcBef>
                <a:spcPts val="0"/>
              </a:spcBef>
              <a:spcAft>
                <a:spcPts val="0"/>
              </a:spcAft>
              <a:buSzPts val="1400"/>
              <a:buChar char="●"/>
            </a:pPr>
            <a:r>
              <a:rPr lang="en" sz="1400"/>
              <a:t>So the Idea is to create a portal which can acknowledge student’s semester-long consistency and excellence by </a:t>
            </a:r>
            <a:r>
              <a:rPr lang="en" sz="1400">
                <a:solidFill>
                  <a:srgbClr val="FF0000"/>
                </a:solidFill>
              </a:rPr>
              <a:t>rewarding them with badges of excellence</a:t>
            </a:r>
            <a:r>
              <a:rPr lang="en" sz="1400"/>
              <a:t>.</a:t>
            </a:r>
            <a:endParaRPr sz="1400"/>
          </a:p>
          <a:p>
            <a:pPr indent="-317500" lvl="0" marL="457200" rtl="0" algn="l">
              <a:lnSpc>
                <a:spcPct val="115000"/>
              </a:lnSpc>
              <a:spcBef>
                <a:spcPts val="0"/>
              </a:spcBef>
              <a:spcAft>
                <a:spcPts val="0"/>
              </a:spcAft>
              <a:buSzPts val="1400"/>
              <a:buChar char="●"/>
            </a:pPr>
            <a:r>
              <a:rPr lang="en" sz="1400"/>
              <a:t>The final authority of badge distribution will lie with respective course teachers.</a:t>
            </a:r>
            <a:endParaRPr sz="1400"/>
          </a:p>
        </p:txBody>
      </p:sp>
      <p:sp>
        <p:nvSpPr>
          <p:cNvPr id="143" name="Google Shape;143;p1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0"/>
          <p:cNvSpPr txBox="1"/>
          <p:nvPr>
            <p:ph type="title"/>
          </p:nvPr>
        </p:nvSpPr>
        <p:spPr>
          <a:xfrm>
            <a:off x="730000" y="1318650"/>
            <a:ext cx="36351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STAGE-II :  Implementation</a:t>
            </a:r>
            <a:endParaRPr/>
          </a:p>
          <a:p>
            <a:pPr indent="0" lvl="0" marL="0" rtl="0" algn="l">
              <a:spcBef>
                <a:spcPts val="0"/>
              </a:spcBef>
              <a:spcAft>
                <a:spcPts val="0"/>
              </a:spcAft>
              <a:buNone/>
            </a:pPr>
            <a:r>
              <a:rPr b="0" lang="en"/>
              <a:t>01</a:t>
            </a:r>
            <a:endParaRPr b="0"/>
          </a:p>
        </p:txBody>
      </p:sp>
      <p:sp>
        <p:nvSpPr>
          <p:cNvPr id="149" name="Google Shape;149;p20"/>
          <p:cNvSpPr txBox="1"/>
          <p:nvPr>
            <p:ph idx="1" type="subTitle"/>
          </p:nvPr>
        </p:nvSpPr>
        <p:spPr>
          <a:xfrm>
            <a:off x="4602575" y="149250"/>
            <a:ext cx="4367700" cy="4783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300">
                <a:solidFill>
                  <a:srgbClr val="4A86E8"/>
                </a:solidFill>
              </a:rPr>
              <a:t>Badge validation</a:t>
            </a:r>
            <a:r>
              <a:rPr b="1" lang="en" sz="1300"/>
              <a:t>:-</a:t>
            </a:r>
            <a:endParaRPr b="1" sz="1300"/>
          </a:p>
          <a:p>
            <a:pPr indent="0" lvl="0" marL="0" rtl="0" algn="l">
              <a:lnSpc>
                <a:spcPct val="115000"/>
              </a:lnSpc>
              <a:spcBef>
                <a:spcPts val="1000"/>
              </a:spcBef>
              <a:spcAft>
                <a:spcPts val="0"/>
              </a:spcAft>
              <a:buNone/>
            </a:pPr>
            <a:r>
              <a:rPr lang="en" sz="1300"/>
              <a:t>Each professor will provide students mail-id by which a student can visit our portal and enter his mail id. </a:t>
            </a:r>
            <a:endParaRPr sz="1300"/>
          </a:p>
          <a:p>
            <a:pPr indent="0" lvl="0" marL="0" rtl="0" algn="l">
              <a:lnSpc>
                <a:spcPct val="115000"/>
              </a:lnSpc>
              <a:spcBef>
                <a:spcPts val="1000"/>
              </a:spcBef>
              <a:spcAft>
                <a:spcPts val="0"/>
              </a:spcAft>
              <a:buNone/>
            </a:pPr>
            <a:r>
              <a:rPr lang="en" sz="1300"/>
              <a:t>If the student is assigned a badge, its mail-id will be available in the database, by which one can view the badge.</a:t>
            </a:r>
            <a:endParaRPr sz="1300"/>
          </a:p>
          <a:p>
            <a:pPr indent="0" lvl="0" marL="0" rtl="0" algn="l">
              <a:lnSpc>
                <a:spcPct val="115000"/>
              </a:lnSpc>
              <a:spcBef>
                <a:spcPts val="1000"/>
              </a:spcBef>
              <a:spcAft>
                <a:spcPts val="0"/>
              </a:spcAft>
              <a:buNone/>
            </a:pPr>
            <a:r>
              <a:t/>
            </a:r>
            <a:endParaRPr sz="1300"/>
          </a:p>
          <a:p>
            <a:pPr indent="0" lvl="0" marL="0" rtl="0" algn="l">
              <a:lnSpc>
                <a:spcPct val="115000"/>
              </a:lnSpc>
              <a:spcBef>
                <a:spcPts val="1000"/>
              </a:spcBef>
              <a:spcAft>
                <a:spcPts val="0"/>
              </a:spcAft>
              <a:buNone/>
            </a:pPr>
            <a:r>
              <a:rPr b="1" lang="en" sz="1300">
                <a:solidFill>
                  <a:srgbClr val="4A86E8"/>
                </a:solidFill>
              </a:rPr>
              <a:t>Professor validation:</a:t>
            </a:r>
            <a:endParaRPr b="1" sz="1300">
              <a:solidFill>
                <a:srgbClr val="4A86E8"/>
              </a:solidFill>
            </a:endParaRPr>
          </a:p>
          <a:p>
            <a:pPr indent="0" lvl="0" marL="0" rtl="0" algn="l">
              <a:lnSpc>
                <a:spcPct val="115000"/>
              </a:lnSpc>
              <a:spcBef>
                <a:spcPts val="1000"/>
              </a:spcBef>
              <a:spcAft>
                <a:spcPts val="0"/>
              </a:spcAft>
              <a:buNone/>
            </a:pPr>
            <a:r>
              <a:rPr lang="en" sz="1300"/>
              <a:t>The professor profile will be verified by the TPO of that particular college via his LINKEDIN id or our web portal account. </a:t>
            </a:r>
            <a:endParaRPr sz="1300"/>
          </a:p>
          <a:p>
            <a:pPr indent="0" lvl="0" marL="0" rtl="0" algn="l">
              <a:lnSpc>
                <a:spcPct val="115000"/>
              </a:lnSpc>
              <a:spcBef>
                <a:spcPts val="1000"/>
              </a:spcBef>
              <a:spcAft>
                <a:spcPts val="0"/>
              </a:spcAft>
              <a:buNone/>
            </a:pPr>
            <a:r>
              <a:rPr lang="en" sz="1300"/>
              <a:t>Once TPO validates the professor profile then only he/she can create custom courses and allot badges to his students.</a:t>
            </a:r>
            <a:endParaRPr sz="1300"/>
          </a:p>
          <a:p>
            <a:pPr indent="0" lvl="0" marL="0" rtl="0" algn="l">
              <a:lnSpc>
                <a:spcPct val="115000"/>
              </a:lnSpc>
              <a:spcBef>
                <a:spcPts val="1000"/>
              </a:spcBef>
              <a:spcAft>
                <a:spcPts val="1000"/>
              </a:spcAft>
              <a:buNone/>
            </a:pPr>
            <a:r>
              <a:t/>
            </a:r>
            <a:endParaRPr sz="1300"/>
          </a:p>
        </p:txBody>
      </p:sp>
      <p:sp>
        <p:nvSpPr>
          <p:cNvPr id="150" name="Google Shape;150;p2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1"/>
          <p:cNvSpPr txBox="1"/>
          <p:nvPr>
            <p:ph type="title"/>
          </p:nvPr>
        </p:nvSpPr>
        <p:spPr>
          <a:xfrm>
            <a:off x="730000" y="1318650"/>
            <a:ext cx="36351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STAGE-II :  Implementation</a:t>
            </a:r>
            <a:endParaRPr/>
          </a:p>
          <a:p>
            <a:pPr indent="0" lvl="0" marL="0" rtl="0" algn="l">
              <a:spcBef>
                <a:spcPts val="0"/>
              </a:spcBef>
              <a:spcAft>
                <a:spcPts val="0"/>
              </a:spcAft>
              <a:buNone/>
            </a:pPr>
            <a:r>
              <a:rPr b="0" lang="en"/>
              <a:t>02</a:t>
            </a:r>
            <a:endParaRPr b="0"/>
          </a:p>
        </p:txBody>
      </p:sp>
      <p:sp>
        <p:nvSpPr>
          <p:cNvPr id="156" name="Google Shape;156;p21"/>
          <p:cNvSpPr txBox="1"/>
          <p:nvPr>
            <p:ph idx="1" type="subTitle"/>
          </p:nvPr>
        </p:nvSpPr>
        <p:spPr>
          <a:xfrm>
            <a:off x="4609850" y="1273150"/>
            <a:ext cx="4367700" cy="37029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b="1" lang="en" sz="1400">
                <a:solidFill>
                  <a:srgbClr val="000000"/>
                </a:solidFill>
              </a:rPr>
              <a:t>THERE WILL BE THREE VIEWS TO THE PORTAL</a:t>
            </a:r>
            <a:endParaRPr b="1" sz="1300">
              <a:solidFill>
                <a:srgbClr val="000000"/>
              </a:solidFill>
            </a:endParaRPr>
          </a:p>
          <a:p>
            <a:pPr indent="-317500" lvl="0" marL="457200" rtl="0" algn="l">
              <a:lnSpc>
                <a:spcPct val="200000"/>
              </a:lnSpc>
              <a:spcBef>
                <a:spcPts val="1000"/>
              </a:spcBef>
              <a:spcAft>
                <a:spcPts val="0"/>
              </a:spcAft>
              <a:buClr>
                <a:schemeClr val="dk1"/>
              </a:buClr>
              <a:buSzPts val="1400"/>
              <a:buAutoNum type="arabicPeriod"/>
            </a:pPr>
            <a:r>
              <a:rPr b="1" lang="en" sz="1400">
                <a:solidFill>
                  <a:schemeClr val="dk1"/>
                </a:solidFill>
              </a:rPr>
              <a:t>PROFESSOR VIEW</a:t>
            </a:r>
            <a:endParaRPr b="1" sz="1400">
              <a:solidFill>
                <a:schemeClr val="dk1"/>
              </a:solidFill>
            </a:endParaRPr>
          </a:p>
          <a:p>
            <a:pPr indent="-317500" lvl="0" marL="457200" rtl="0" algn="l">
              <a:lnSpc>
                <a:spcPct val="200000"/>
              </a:lnSpc>
              <a:spcBef>
                <a:spcPts val="0"/>
              </a:spcBef>
              <a:spcAft>
                <a:spcPts val="0"/>
              </a:spcAft>
              <a:buClr>
                <a:schemeClr val="dk1"/>
              </a:buClr>
              <a:buSzPts val="1400"/>
              <a:buAutoNum type="arabicPeriod"/>
            </a:pPr>
            <a:r>
              <a:rPr b="1" lang="en" sz="1400">
                <a:solidFill>
                  <a:schemeClr val="dk1"/>
                </a:solidFill>
              </a:rPr>
              <a:t>RECRUITER VIEW</a:t>
            </a:r>
            <a:endParaRPr b="1" sz="1400">
              <a:solidFill>
                <a:schemeClr val="dk1"/>
              </a:solidFill>
            </a:endParaRPr>
          </a:p>
          <a:p>
            <a:pPr indent="-317500" lvl="0" marL="457200" rtl="0" algn="l">
              <a:lnSpc>
                <a:spcPct val="200000"/>
              </a:lnSpc>
              <a:spcBef>
                <a:spcPts val="0"/>
              </a:spcBef>
              <a:spcAft>
                <a:spcPts val="0"/>
              </a:spcAft>
              <a:buClr>
                <a:schemeClr val="dk1"/>
              </a:buClr>
              <a:buSzPts val="1400"/>
              <a:buAutoNum type="arabicPeriod"/>
            </a:pPr>
            <a:r>
              <a:rPr b="1" lang="en" sz="1400">
                <a:solidFill>
                  <a:schemeClr val="dk1"/>
                </a:solidFill>
              </a:rPr>
              <a:t>STUDENT VIEW </a:t>
            </a:r>
            <a:endParaRPr sz="1400"/>
          </a:p>
          <a:p>
            <a:pPr indent="0" lvl="0" marL="0" rtl="0" algn="l">
              <a:lnSpc>
                <a:spcPct val="200000"/>
              </a:lnSpc>
              <a:spcBef>
                <a:spcPts val="1000"/>
              </a:spcBef>
              <a:spcAft>
                <a:spcPts val="0"/>
              </a:spcAft>
              <a:buNone/>
            </a:pPr>
            <a:r>
              <a:t/>
            </a:r>
            <a:endParaRPr sz="1300"/>
          </a:p>
          <a:p>
            <a:pPr indent="0" lvl="0" marL="0" rtl="0" algn="l">
              <a:lnSpc>
                <a:spcPct val="115000"/>
              </a:lnSpc>
              <a:spcBef>
                <a:spcPts val="1000"/>
              </a:spcBef>
              <a:spcAft>
                <a:spcPts val="1000"/>
              </a:spcAft>
              <a:buNone/>
            </a:pPr>
            <a:r>
              <a:t/>
            </a:r>
            <a:endParaRPr sz="1300"/>
          </a:p>
        </p:txBody>
      </p:sp>
      <p:sp>
        <p:nvSpPr>
          <p:cNvPr id="157" name="Google Shape;157;p2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2"/>
          <p:cNvSpPr txBox="1"/>
          <p:nvPr>
            <p:ph type="title"/>
          </p:nvPr>
        </p:nvSpPr>
        <p:spPr>
          <a:xfrm>
            <a:off x="730000" y="1318650"/>
            <a:ext cx="3300900" cy="17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STAGE-II :  Implementation</a:t>
            </a:r>
            <a:endParaRPr/>
          </a:p>
          <a:p>
            <a:pPr indent="0" lvl="0" marL="0" rtl="0" algn="l">
              <a:spcBef>
                <a:spcPts val="0"/>
              </a:spcBef>
              <a:spcAft>
                <a:spcPts val="0"/>
              </a:spcAft>
              <a:buNone/>
            </a:pPr>
            <a:r>
              <a:rPr b="0" lang="en"/>
              <a:t>03</a:t>
            </a:r>
            <a:endParaRPr sz="3000"/>
          </a:p>
        </p:txBody>
      </p:sp>
      <p:sp>
        <p:nvSpPr>
          <p:cNvPr id="163" name="Google Shape;163;p22"/>
          <p:cNvSpPr txBox="1"/>
          <p:nvPr/>
        </p:nvSpPr>
        <p:spPr>
          <a:xfrm>
            <a:off x="5207588" y="2178300"/>
            <a:ext cx="3300900" cy="3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Lato"/>
                <a:ea typeface="Lato"/>
                <a:cs typeface="Lato"/>
                <a:sym typeface="Lato"/>
              </a:rPr>
              <a:t>Professor View</a:t>
            </a:r>
            <a:endParaRPr sz="1100">
              <a:solidFill>
                <a:schemeClr val="accent1"/>
              </a:solidFill>
              <a:latin typeface="Lato"/>
              <a:ea typeface="Lato"/>
              <a:cs typeface="Lato"/>
              <a:sym typeface="Lato"/>
            </a:endParaRPr>
          </a:p>
        </p:txBody>
      </p:sp>
      <p:sp>
        <p:nvSpPr>
          <p:cNvPr id="164" name="Google Shape;164;p22"/>
          <p:cNvSpPr txBox="1"/>
          <p:nvPr/>
        </p:nvSpPr>
        <p:spPr>
          <a:xfrm>
            <a:off x="5207600" y="3521563"/>
            <a:ext cx="3300900" cy="51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t/>
            </a:r>
            <a:endParaRPr sz="1100">
              <a:solidFill>
                <a:schemeClr val="accent1"/>
              </a:solidFill>
              <a:latin typeface="Lato"/>
              <a:ea typeface="Lato"/>
              <a:cs typeface="Lato"/>
              <a:sym typeface="Lato"/>
            </a:endParaRPr>
          </a:p>
        </p:txBody>
      </p:sp>
      <p:sp>
        <p:nvSpPr>
          <p:cNvPr id="165" name="Google Shape;165;p22"/>
          <p:cNvSpPr txBox="1"/>
          <p:nvPr/>
        </p:nvSpPr>
        <p:spPr>
          <a:xfrm>
            <a:off x="5075150" y="2571750"/>
            <a:ext cx="3761100" cy="2226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Create an account</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Can create courses which they teach in their college.</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They can allocate badges to certain no of students.</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
        <p:nvSpPr>
          <p:cNvPr id="166" name="Google Shape;166;p2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pic>
        <p:nvPicPr>
          <p:cNvPr id="167" name="Google Shape;167;p22"/>
          <p:cNvPicPr preferRelativeResize="0"/>
          <p:nvPr/>
        </p:nvPicPr>
        <p:blipFill>
          <a:blip r:embed="rId3">
            <a:alphaModFix/>
          </a:blip>
          <a:stretch>
            <a:fillRect/>
          </a:stretch>
        </p:blipFill>
        <p:spPr>
          <a:xfrm>
            <a:off x="6165600" y="238150"/>
            <a:ext cx="1302825" cy="16132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3"/>
          <p:cNvSpPr txBox="1"/>
          <p:nvPr>
            <p:ph type="title"/>
          </p:nvPr>
        </p:nvSpPr>
        <p:spPr>
          <a:xfrm>
            <a:off x="730000" y="1318650"/>
            <a:ext cx="3300900" cy="178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STAGE-II :  Implementation</a:t>
            </a:r>
            <a:endParaRPr/>
          </a:p>
          <a:p>
            <a:pPr indent="0" lvl="0" marL="0" rtl="0" algn="l">
              <a:spcBef>
                <a:spcPts val="0"/>
              </a:spcBef>
              <a:spcAft>
                <a:spcPts val="0"/>
              </a:spcAft>
              <a:buNone/>
            </a:pPr>
            <a:r>
              <a:rPr b="0" lang="en"/>
              <a:t>04</a:t>
            </a:r>
            <a:endParaRPr sz="3000"/>
          </a:p>
        </p:txBody>
      </p:sp>
      <p:pic>
        <p:nvPicPr>
          <p:cNvPr id="173" name="Google Shape;173;p23"/>
          <p:cNvPicPr preferRelativeResize="0"/>
          <p:nvPr/>
        </p:nvPicPr>
        <p:blipFill>
          <a:blip r:embed="rId3">
            <a:alphaModFix/>
          </a:blip>
          <a:stretch>
            <a:fillRect/>
          </a:stretch>
        </p:blipFill>
        <p:spPr>
          <a:xfrm>
            <a:off x="6137950" y="191775"/>
            <a:ext cx="1440199" cy="1440199"/>
          </a:xfrm>
          <a:prstGeom prst="rect">
            <a:avLst/>
          </a:prstGeom>
          <a:noFill/>
          <a:ln>
            <a:noFill/>
          </a:ln>
        </p:spPr>
      </p:pic>
      <p:sp>
        <p:nvSpPr>
          <p:cNvPr id="174" name="Google Shape;174;p23"/>
          <p:cNvSpPr txBox="1"/>
          <p:nvPr/>
        </p:nvSpPr>
        <p:spPr>
          <a:xfrm>
            <a:off x="5149400" y="1851375"/>
            <a:ext cx="3300900" cy="3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1"/>
                </a:solidFill>
                <a:latin typeface="Lato"/>
                <a:ea typeface="Lato"/>
                <a:cs typeface="Lato"/>
                <a:sym typeface="Lato"/>
              </a:rPr>
              <a:t>Student </a:t>
            </a:r>
            <a:r>
              <a:rPr b="1" lang="en">
                <a:solidFill>
                  <a:schemeClr val="dk1"/>
                </a:solidFill>
                <a:latin typeface="Lato"/>
                <a:ea typeface="Lato"/>
                <a:cs typeface="Lato"/>
                <a:sym typeface="Lato"/>
              </a:rPr>
              <a:t>View</a:t>
            </a:r>
            <a:endParaRPr sz="1100">
              <a:solidFill>
                <a:schemeClr val="accent1"/>
              </a:solidFill>
              <a:latin typeface="Lato"/>
              <a:ea typeface="Lato"/>
              <a:cs typeface="Lato"/>
              <a:sym typeface="Lato"/>
            </a:endParaRPr>
          </a:p>
        </p:txBody>
      </p:sp>
      <p:sp>
        <p:nvSpPr>
          <p:cNvPr id="175" name="Google Shape;175;p23"/>
          <p:cNvSpPr txBox="1"/>
          <p:nvPr/>
        </p:nvSpPr>
        <p:spPr>
          <a:xfrm>
            <a:off x="5207600" y="3521563"/>
            <a:ext cx="3300900" cy="516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t/>
            </a:r>
            <a:endParaRPr sz="1100">
              <a:solidFill>
                <a:schemeClr val="accent1"/>
              </a:solidFill>
              <a:latin typeface="Lato"/>
              <a:ea typeface="Lato"/>
              <a:cs typeface="Lato"/>
              <a:sym typeface="Lato"/>
            </a:endParaRPr>
          </a:p>
        </p:txBody>
      </p:sp>
      <p:sp>
        <p:nvSpPr>
          <p:cNvPr id="176" name="Google Shape;176;p23"/>
          <p:cNvSpPr txBox="1"/>
          <p:nvPr/>
        </p:nvSpPr>
        <p:spPr>
          <a:xfrm>
            <a:off x="4442825" y="2157725"/>
            <a:ext cx="4482600" cy="29142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Lato"/>
              <a:buChar char="●"/>
            </a:pPr>
            <a:r>
              <a:rPr lang="en">
                <a:latin typeface="Lato"/>
                <a:ea typeface="Lato"/>
                <a:cs typeface="Lato"/>
                <a:sym typeface="Lato"/>
              </a:rPr>
              <a:t>Students won't be having their account on the portal.</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They can enter their email id on the homepage. </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If the student is allotted a badge, a digital badge will be created wherein they can download or view the file.</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 We will describe the badge file later in separate slide.</a:t>
            </a:r>
            <a:endParaRPr>
              <a:latin typeface="Lato"/>
              <a:ea typeface="Lato"/>
              <a:cs typeface="Lato"/>
              <a:sym typeface="Lato"/>
            </a:endParaRPr>
          </a:p>
          <a:p>
            <a:pPr indent="-317500" lvl="0" marL="457200" rtl="0" algn="l">
              <a:spcBef>
                <a:spcPts val="0"/>
              </a:spcBef>
              <a:spcAft>
                <a:spcPts val="0"/>
              </a:spcAft>
              <a:buSzPts val="1400"/>
              <a:buFont typeface="Lato"/>
              <a:buChar char="●"/>
            </a:pPr>
            <a:r>
              <a:rPr lang="en">
                <a:latin typeface="Lato"/>
                <a:ea typeface="Lato"/>
                <a:cs typeface="Lato"/>
                <a:sym typeface="Lato"/>
              </a:rPr>
              <a:t>They can even compare their skills with students from other courses available on the portal wherein they will get insights of how well prepared they are for the industry.</a:t>
            </a:r>
            <a:endParaRPr>
              <a:latin typeface="Lato"/>
              <a:ea typeface="Lato"/>
              <a:cs typeface="Lato"/>
              <a:sym typeface="Lato"/>
            </a:endParaRPr>
          </a:p>
        </p:txBody>
      </p:sp>
      <p:sp>
        <p:nvSpPr>
          <p:cNvPr id="177" name="Google Shape;177;p2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accent1"/>
                </a:solidFill>
                <a:latin typeface="Lato"/>
                <a:ea typeface="Lato"/>
                <a:cs typeface="Lato"/>
                <a:sym typeface="Lato"/>
              </a:rPr>
              <a:t>‹#›</a:t>
            </a:fld>
            <a:endParaRPr>
              <a:solidFill>
                <a:schemeClr val="accen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